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94" r:id="rId3"/>
    <p:sldId id="341" r:id="rId4"/>
    <p:sldId id="368" r:id="rId5"/>
    <p:sldId id="380" r:id="rId6"/>
    <p:sldId id="381" r:id="rId7"/>
    <p:sldId id="361" r:id="rId8"/>
    <p:sldId id="311" r:id="rId9"/>
    <p:sldId id="382" r:id="rId10"/>
    <p:sldId id="327" r:id="rId11"/>
    <p:sldId id="329" r:id="rId12"/>
    <p:sldId id="383" r:id="rId13"/>
    <p:sldId id="349" r:id="rId14"/>
    <p:sldId id="351" r:id="rId15"/>
    <p:sldId id="352" r:id="rId16"/>
    <p:sldId id="354" r:id="rId17"/>
    <p:sldId id="355" r:id="rId18"/>
    <p:sldId id="356" r:id="rId19"/>
    <p:sldId id="357" r:id="rId20"/>
    <p:sldId id="359" r:id="rId21"/>
    <p:sldId id="358" r:id="rId22"/>
    <p:sldId id="385" r:id="rId23"/>
    <p:sldId id="384" r:id="rId24"/>
    <p:sldId id="386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7510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48" autoAdjust="0"/>
    <p:restoredTop sz="94834" autoAdjust="0"/>
  </p:normalViewPr>
  <p:slideViewPr>
    <p:cSldViewPr>
      <p:cViewPr varScale="1">
        <p:scale>
          <a:sx n="65" d="100"/>
          <a:sy n="65" d="100"/>
        </p:scale>
        <p:origin x="73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4CCB9E-D431-4F31-8CED-AC763842A866}" type="datetimeFigureOut">
              <a:rPr lang="fr-FR" smtClean="0"/>
              <a:t>04/01/2017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D35C0F-999C-4C93-B73C-F91B0ECCE9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4698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dirty="0"/>
              <a:t>Introduction to Provable Security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What it is and how we do things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324206" y="1733682"/>
            <a:ext cx="1166829" cy="381000"/>
          </a:xfrm>
        </p:spPr>
        <p:txBody>
          <a:bodyPr/>
          <a:lstStyle/>
          <a:p>
            <a:fld id="{1C8DAE99-76A9-42D7-BD0A-561F7BA0466D}" type="datetimeFigureOut">
              <a:rPr lang="fr-FR" smtClean="0"/>
              <a:t>04/01/2017</a:t>
            </a:fld>
            <a:endParaRPr lang="fr-F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dirty="0"/>
              <a:t>Cristina </a:t>
            </a:r>
            <a:r>
              <a:rPr lang="en-US" dirty="0" err="1"/>
              <a:t>Onete</a:t>
            </a:r>
            <a:r>
              <a:rPr lang="en-US" dirty="0"/>
              <a:t>       ||     cristina.onete@gmail.com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A7508A7-C7F4-465C-89F7-5A5763B90073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836712"/>
            <a:ext cx="2404792" cy="560973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700" y="-221012"/>
            <a:ext cx="2562327" cy="128885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8DAE99-76A9-42D7-BD0A-561F7BA0466D}" type="datetimeFigureOut">
              <a:rPr lang="fr-FR" smtClean="0"/>
              <a:t>04/01/2017</a:t>
            </a:fld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A7508A7-C7F4-465C-89F7-5A5763B90073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AE99-76A9-42D7-BD0A-561F7BA0466D}" type="datetimeFigureOut">
              <a:rPr lang="fr-FR" smtClean="0"/>
              <a:t>04/01/2017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08A7-C7F4-465C-89F7-5A5763B900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AE99-76A9-42D7-BD0A-561F7BA0466D}" type="datetimeFigureOut">
              <a:rPr lang="fr-FR" smtClean="0"/>
              <a:t>04/01/2017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08A7-C7F4-465C-89F7-5A5763B900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>
            <a:lvl1pPr marL="274320" indent="-274320">
              <a:buFont typeface="Wingdings" panose="05000000000000000000" pitchFamily="2" charset="2"/>
              <a:buChar char="Ø"/>
              <a:defRPr/>
            </a:lvl1pPr>
            <a:lvl2pPr marL="640080" indent="-274320">
              <a:buFont typeface="Wingdings" panose="05000000000000000000" pitchFamily="2" charset="2"/>
              <a:buChar char="§"/>
              <a:defRPr/>
            </a:lvl2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8DAE99-76A9-42D7-BD0A-561F7BA0466D}" type="datetimeFigureOut">
              <a:rPr lang="fr-FR" smtClean="0"/>
              <a:t>04/01/2017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A7508A7-C7F4-465C-89F7-5A5763B90073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dirty="0"/>
              <a:t>Cristina </a:t>
            </a:r>
            <a:r>
              <a:rPr lang="en-US" dirty="0" err="1"/>
              <a:t>Onete</a:t>
            </a:r>
            <a:r>
              <a:rPr lang="en-US" dirty="0"/>
              <a:t>    || cristina.onete@gmail.com</a:t>
            </a:r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2270760" y="1988840"/>
            <a:ext cx="6261680" cy="1894362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0" lang="en-US" dirty="0"/>
              <a:t>Intermezzo</a:t>
            </a:r>
            <a:br>
              <a:rPr kumimoji="0" lang="en-US" dirty="0"/>
            </a:b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C8DAE99-76A9-42D7-BD0A-561F7BA0466D}" type="datetimeFigureOut">
              <a:rPr lang="fr-FR" smtClean="0"/>
              <a:t>04/01/2017</a:t>
            </a:fld>
            <a:endParaRPr lang="fr-F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dirty="0"/>
              <a:t>Cristina </a:t>
            </a:r>
            <a:r>
              <a:rPr lang="en-US" dirty="0" err="1"/>
              <a:t>Onete</a:t>
            </a:r>
            <a:r>
              <a:rPr lang="en-US" dirty="0"/>
              <a:t>       ||     cristina.onete@gmail.com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A7508A7-C7F4-465C-89F7-5A5763B9007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6775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C8DAE99-76A9-42D7-BD0A-561F7BA0466D}" type="datetimeFigureOut">
              <a:rPr lang="fr-FR" smtClean="0"/>
              <a:t>04/01/2017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A7508A7-C7F4-465C-89F7-5A5763B90073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AE99-76A9-42D7-BD0A-561F7BA0466D}" type="datetimeFigureOut">
              <a:rPr lang="fr-FR" smtClean="0"/>
              <a:t>04/01/2017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08A7-C7F4-465C-89F7-5A5763B90073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AE99-76A9-42D7-BD0A-561F7BA0466D}" type="datetimeFigureOut">
              <a:rPr lang="fr-FR" smtClean="0"/>
              <a:t>04/01/2017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08A7-C7F4-465C-89F7-5A5763B90073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8DAE99-76A9-42D7-BD0A-561F7BA0466D}" type="datetimeFigureOut">
              <a:rPr lang="fr-FR" smtClean="0"/>
              <a:t>04/01/2017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A7508A7-C7F4-465C-89F7-5A5763B90073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AE99-76A9-42D7-BD0A-561F7BA0466D}" type="datetimeFigureOut">
              <a:rPr lang="fr-FR" smtClean="0"/>
              <a:t>04/01/2017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08A7-C7F4-465C-89F7-5A5763B900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8DAE99-76A9-42D7-BD0A-561F7BA0466D}" type="datetimeFigureOut">
              <a:rPr lang="fr-FR" smtClean="0"/>
              <a:t>04/01/2017</a:t>
            </a:fld>
            <a:endParaRPr lang="fr-F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A7508A7-C7F4-465C-89F7-5A5763B90073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C8DAE99-76A9-42D7-BD0A-561F7BA0466D}" type="datetimeFigureOut">
              <a:rPr lang="fr-FR" smtClean="0"/>
              <a:t>04/01/2017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A7508A7-C7F4-465C-89F7-5A5763B9007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 panose="05000000000000000000" pitchFamily="2" charset="2"/>
        <a:buChar char="Ø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" panose="05000000000000000000" pitchFamily="2" charset="2"/>
        <a:buChar char="§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24.png"/><Relationship Id="rId5" Type="http://schemas.openxmlformats.org/officeDocument/2006/relationships/image" Target="../media/image10.png"/><Relationship Id="rId10" Type="http://schemas.openxmlformats.org/officeDocument/2006/relationships/image" Target="../media/image23.png"/><Relationship Id="rId4" Type="http://schemas.openxmlformats.org/officeDocument/2006/relationships/image" Target="../media/image19.png"/><Relationship Id="rId9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0.png"/><Relationship Id="rId7" Type="http://schemas.openxmlformats.org/officeDocument/2006/relationships/image" Target="../media/image26.png"/><Relationship Id="rId1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3.png"/><Relationship Id="rId11" Type="http://schemas.openxmlformats.org/officeDocument/2006/relationships/image" Target="../media/image29.png"/><Relationship Id="rId10" Type="http://schemas.openxmlformats.org/officeDocument/2006/relationships/image" Target="../media/image10.png"/><Relationship Id="rId9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7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16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30.png"/><Relationship Id="rId7" Type="http://schemas.openxmlformats.org/officeDocument/2006/relationships/image" Target="../media/image33.png"/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32.png"/><Relationship Id="rId4" Type="http://schemas.openxmlformats.org/officeDocument/2006/relationships/image" Target="../media/image10.png"/><Relationship Id="rId9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30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1720" y="2974798"/>
            <a:ext cx="7092280" cy="1894362"/>
          </a:xfrm>
        </p:spPr>
        <p:txBody>
          <a:bodyPr>
            <a:normAutofit/>
          </a:bodyPr>
          <a:lstStyle/>
          <a:p>
            <a:r>
              <a:rPr lang="en-US" sz="2500" b="0" dirty="0" smtClean="0"/>
              <a:t>Towards 5G AKE: The security and privacy of 3G/4G AKA</a:t>
            </a:r>
            <a:br>
              <a:rPr lang="en-US" sz="2500" b="0" dirty="0" smtClean="0"/>
            </a:br>
            <a:r>
              <a:rPr lang="en-US" sz="2500" b="0" dirty="0"/>
              <a:t/>
            </a:r>
            <a:br>
              <a:rPr lang="en-US" sz="2500" b="0" dirty="0"/>
            </a:br>
            <a:endParaRPr lang="fr-FR" sz="25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67744" y="4797152"/>
            <a:ext cx="6172200" cy="114674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/>
              <a:t>With P.-A. </a:t>
            </a:r>
            <a:r>
              <a:rPr lang="en-US" sz="1800" dirty="0" err="1">
                <a:solidFill>
                  <a:srgbClr val="FF0000"/>
                </a:solidFill>
              </a:rPr>
              <a:t>Fouque</a:t>
            </a:r>
            <a:r>
              <a:rPr lang="en-US" sz="1800" dirty="0"/>
              <a:t> (UR1), </a:t>
            </a:r>
            <a:endParaRPr lang="en-US" sz="1800" dirty="0" smtClean="0"/>
          </a:p>
          <a:p>
            <a:r>
              <a:rPr lang="en-US" sz="1800" dirty="0"/>
              <a:t> </a:t>
            </a:r>
            <a:r>
              <a:rPr lang="en-US" sz="1800" dirty="0" smtClean="0"/>
              <a:t>         B</a:t>
            </a:r>
            <a:r>
              <a:rPr lang="en-US" sz="1800" dirty="0"/>
              <a:t>. </a:t>
            </a:r>
            <a:r>
              <a:rPr lang="en-US" sz="1800" dirty="0">
                <a:solidFill>
                  <a:srgbClr val="FF0000"/>
                </a:solidFill>
              </a:rPr>
              <a:t>Richard</a:t>
            </a:r>
            <a:r>
              <a:rPr lang="en-US" sz="1800" dirty="0"/>
              <a:t>, G. </a:t>
            </a:r>
            <a:r>
              <a:rPr lang="en-US" sz="1800" dirty="0" err="1">
                <a:solidFill>
                  <a:srgbClr val="FF0000"/>
                </a:solidFill>
              </a:rPr>
              <a:t>Macario</a:t>
            </a:r>
            <a:r>
              <a:rPr lang="en-US" sz="1800" dirty="0">
                <a:solidFill>
                  <a:srgbClr val="FF0000"/>
                </a:solidFill>
              </a:rPr>
              <a:t>-Rat</a:t>
            </a:r>
            <a:r>
              <a:rPr lang="en-US" sz="1800" dirty="0"/>
              <a:t> (Orange)</a:t>
            </a:r>
          </a:p>
          <a:p>
            <a:r>
              <a:rPr lang="en-US" sz="1800" dirty="0"/>
              <a:t>          S. </a:t>
            </a:r>
            <a:r>
              <a:rPr lang="en-US" sz="1800" dirty="0">
                <a:solidFill>
                  <a:srgbClr val="FF0000"/>
                </a:solidFill>
              </a:rPr>
              <a:t>Alt</a:t>
            </a:r>
            <a:r>
              <a:rPr lang="en-US" sz="1800" dirty="0"/>
              <a:t> (DGA)</a:t>
            </a:r>
            <a:endParaRPr lang="fr-FR" sz="18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943894"/>
            <a:ext cx="1913392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65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2-party Protocol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54472" y="2708920"/>
                <a:ext cx="4121984" cy="212968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dirty="0" smtClean="0"/>
                  <a:t>Update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𝑆𝑞𝑛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fr-FR" dirty="0" smtClean="0"/>
                  <a:t>, </a:t>
                </a:r>
                <a:r>
                  <a:rPr lang="fr-FR" dirty="0" err="1" smtClean="0"/>
                  <a:t>generate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fresh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fr-FR" dirty="0" smtClean="0"/>
                  <a:t>, do:</a:t>
                </a:r>
                <a:endParaRPr lang="fr-FR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𝑀𝐴𝐶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𝑂𝑃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𝑂𝑃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𝑆𝑞𝑛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𝐴𝑀𝐹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𝑀𝐴𝐶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𝑠𝑘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𝑠𝑘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𝑂𝑃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i="1">
                          <a:latin typeface="Cambria Math"/>
                        </a:rPr>
                        <m:t>𝐾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5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 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𝑠𝑘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𝑠𝑘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𝑂𝑃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 </m:t>
                      </m:r>
                      <m:r>
                        <a:rPr lang="en-US" i="1">
                          <a:latin typeface="Cambria Math"/>
                        </a:rPr>
                        <m:t>𝑅</m:t>
                      </m:r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𝐴𝑢𝑡𝑛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𝑆𝑞𝑛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XOR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𝐴𝐾</m:t>
                        </m:r>
                      </m:e>
                    </m:d>
                  </m:oMath>
                </a14:m>
                <a:r>
                  <a:rPr lang="fr-FR" dirty="0"/>
                  <a:t> </a:t>
                </a:r>
                <a:r>
                  <a:rPr lang="fr-FR" dirty="0" smtClean="0"/>
                  <a:t>|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𝐴𝑀𝐹</m:t>
                    </m:r>
                  </m:oMath>
                </a14:m>
                <a:r>
                  <a:rPr lang="fr-FR" dirty="0"/>
                  <a:t> </a:t>
                </a:r>
                <a:r>
                  <a:rPr lang="fr-FR" dirty="0" smtClean="0"/>
                  <a:t>|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𝑀𝐴𝐶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𝑂𝑃</m:t>
                        </m:r>
                      </m:sub>
                    </m:sSub>
                  </m:oMath>
                </a14:m>
                <a:r>
                  <a:rPr lang="fr-FR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𝐶𝐾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𝑠𝑘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𝑠𝑘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𝑂𝑃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, </m:t>
                          </m:r>
                          <m:r>
                            <a:rPr lang="en-US" i="1">
                              <a:latin typeface="Cambria Math"/>
                            </a:rPr>
                            <m:t>𝑅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𝐼𝐾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 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𝑠𝑘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𝑠𝑘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𝑂𝑃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 </m:t>
                      </m:r>
                      <m:r>
                        <a:rPr lang="en-US" i="1">
                          <a:latin typeface="Cambria Math"/>
                        </a:rPr>
                        <m:t>𝑅</m:t>
                      </m:r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472" y="2708920"/>
                <a:ext cx="4121984" cy="2129686"/>
              </a:xfrm>
              <a:prstGeom prst="rect">
                <a:avLst/>
              </a:prstGeom>
              <a:blipFill>
                <a:blip r:embed="rId2"/>
                <a:stretch>
                  <a:fillRect l="-1032" t="-1420" r="-295" b="-170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>
            <a:off x="2970296" y="4957900"/>
            <a:ext cx="2880320" cy="0"/>
          </a:xfrm>
          <a:prstGeom prst="straightConnector1">
            <a:avLst/>
          </a:prstGeom>
          <a:ln w="19050">
            <a:solidFill>
              <a:srgbClr val="FF0000"/>
            </a:solidFill>
            <a:headEnd type="stealth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970296" y="2610783"/>
            <a:ext cx="2880320" cy="0"/>
          </a:xfrm>
          <a:prstGeom prst="straightConnector1">
            <a:avLst/>
          </a:prstGeom>
          <a:ln w="19050">
            <a:solidFill>
              <a:srgbClr val="FF0000"/>
            </a:solidFill>
            <a:headEnd type="none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506855" y="2204864"/>
                <a:ext cx="16631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𝑈𝐼𝐷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6855" y="2204864"/>
                <a:ext cx="1663185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330336" y="4577933"/>
                <a:ext cx="13286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𝑅</m:t>
                    </m:r>
                  </m:oMath>
                </a14:m>
                <a:r>
                  <a:rPr lang="fr-FR" dirty="0"/>
                  <a:t> </a:t>
                </a:r>
                <a:r>
                  <a:rPr lang="fr-FR" dirty="0" smtClean="0"/>
                  <a:t>|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𝐴𝑢𝑡𝑛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0336" y="4577933"/>
                <a:ext cx="1328647" cy="369332"/>
              </a:xfrm>
              <a:prstGeom prst="rect">
                <a:avLst/>
              </a:prstGeom>
              <a:blipFill>
                <a:blip r:embed="rId4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Imag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849" y="2030784"/>
            <a:ext cx="727214" cy="727214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57798" y="2056184"/>
            <a:ext cx="599494" cy="599494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435212" y="1988840"/>
            <a:ext cx="1745720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/>
              <p:cNvSpPr txBox="1"/>
              <p:nvPr/>
            </p:nvSpPr>
            <p:spPr>
              <a:xfrm>
                <a:off x="525002" y="2011903"/>
                <a:ext cx="1638402" cy="606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sk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C</m:t>
                          </m:r>
                        </m:sub>
                      </m:sSub>
                      <m:r>
                        <a:rPr lang="fr-FR" sz="1600" b="0" i="0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fr-F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sk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op</m:t>
                          </m:r>
                        </m:sub>
                      </m:sSub>
                      <m:r>
                        <a:rPr lang="fr-FR" sz="1600" b="0" i="0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fr-F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Sqn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C</m:t>
                          </m:r>
                        </m:sub>
                      </m:sSub>
                    </m:oMath>
                  </m:oMathPara>
                </a14:m>
                <a:endParaRPr lang="fr-FR" sz="1600" dirty="0" smtClean="0"/>
              </a:p>
              <a:p>
                <a:pPr algn="ctr"/>
                <a:r>
                  <a:rPr lang="fr-FR" sz="1600" dirty="0" smtClean="0"/>
                  <a:t>UID</a:t>
                </a:r>
                <a:endParaRPr lang="fr-FR" sz="1600" dirty="0"/>
              </a:p>
            </p:txBody>
          </p:sp>
        </mc:Choice>
        <mc:Fallback xmlns="">
          <p:sp>
            <p:nvSpPr>
              <p:cNvPr id="26" name="ZoneText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02" y="2011903"/>
                <a:ext cx="1638402" cy="606705"/>
              </a:xfrm>
              <a:prstGeom prst="rect">
                <a:avLst/>
              </a:prstGeom>
              <a:blipFill>
                <a:blip r:embed="rId7"/>
                <a:stretch>
                  <a:fillRect b="-1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/>
          <p:cNvSpPr/>
          <p:nvPr/>
        </p:nvSpPr>
        <p:spPr>
          <a:xfrm>
            <a:off x="6930736" y="1916832"/>
            <a:ext cx="1745720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ZoneTexte 29"/>
              <p:cNvSpPr txBox="1"/>
              <p:nvPr/>
            </p:nvSpPr>
            <p:spPr>
              <a:xfrm>
                <a:off x="7020526" y="1939895"/>
                <a:ext cx="1638402" cy="606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sk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C</m:t>
                          </m:r>
                        </m:sub>
                      </m:sSub>
                      <m:r>
                        <a:rPr lang="fr-FR" sz="1600" b="0" i="0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fr-F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sk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op</m:t>
                          </m:r>
                        </m:sub>
                      </m:sSub>
                      <m:r>
                        <a:rPr lang="fr-FR" sz="1600" b="0" i="0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fr-F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Sqn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Op</m:t>
                          </m:r>
                          <m:r>
                            <a:rPr lang="fr-FR" sz="1600" b="0" i="0" smtClean="0">
                              <a:latin typeface="Cambria Math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C</m:t>
                          </m:r>
                        </m:sub>
                      </m:sSub>
                    </m:oMath>
                  </m:oMathPara>
                </a14:m>
                <a:endParaRPr lang="fr-FR" sz="1600" dirty="0" smtClean="0"/>
              </a:p>
              <a:p>
                <a:pPr algn="ctr"/>
                <a:r>
                  <a:rPr lang="fr-FR" sz="1600" dirty="0" smtClean="0"/>
                  <a:t>UID</a:t>
                </a:r>
                <a:endParaRPr lang="fr-FR" sz="1600" dirty="0"/>
              </a:p>
            </p:txBody>
          </p:sp>
        </mc:Choice>
        <mc:Fallback xmlns="">
          <p:sp>
            <p:nvSpPr>
              <p:cNvPr id="30" name="ZoneText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526" y="1939895"/>
                <a:ext cx="1638402" cy="606705"/>
              </a:xfrm>
              <a:prstGeom prst="rect">
                <a:avLst/>
              </a:prstGeom>
              <a:blipFill>
                <a:blip r:embed="rId8"/>
                <a:stretch>
                  <a:fillRect l="-2239" b="-1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14"/>
              <p:cNvSpPr txBox="1"/>
              <p:nvPr/>
            </p:nvSpPr>
            <p:spPr>
              <a:xfrm>
                <a:off x="161984" y="5013176"/>
                <a:ext cx="4320480" cy="9832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Compute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fr-FR" dirty="0" smtClean="0"/>
                  <a:t>, </a:t>
                </a:r>
                <a:r>
                  <a:rPr lang="fr-FR" dirty="0" err="1" smtClean="0"/>
                  <a:t>get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𝑆𝑞𝑛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𝑂𝑝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fr-FR" dirty="0" smtClean="0"/>
                  <a:t> check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𝑀𝐴𝐶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𝑂𝑃</m:t>
                        </m:r>
                      </m:sub>
                    </m:sSub>
                  </m:oMath>
                </a14:m>
                <a:endParaRPr lang="fr-FR" dirty="0" smtClean="0"/>
              </a:p>
              <a:p>
                <a:pPr>
                  <a:spcAft>
                    <a:spcPts val="300"/>
                  </a:spcAft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𝑆𝑞𝑛</m:t>
                    </m:r>
                    <m:r>
                      <a:rPr lang="en-US" i="1">
                        <a:latin typeface="Cambria Math"/>
                      </a:rPr>
                      <m:t> ∈  {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𝑠𝑡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𝐶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, …,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𝑠𝑡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𝐶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+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}</m:t>
                    </m:r>
                  </m:oMath>
                </a14:m>
                <a:r>
                  <a:rPr lang="fr-FR" dirty="0"/>
                  <a:t> compute:</a:t>
                </a:r>
              </a:p>
              <a:p>
                <a:r>
                  <a:rPr lang="en-US" dirty="0"/>
                  <a:t>      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𝐶𝐾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𝐼𝐾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</a:rPr>
                      <m:t>𝑅𝑠𝑝</m:t>
                    </m:r>
                    <m:r>
                      <a:rPr lang="en-US" i="1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𝑠𝑘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𝑠𝑘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𝑂𝑃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 </m:t>
                    </m:r>
                    <m:r>
                      <a:rPr lang="en-US" i="1">
                        <a:latin typeface="Cambria Math"/>
                      </a:rPr>
                      <m:t>𝑅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1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84" y="5013176"/>
                <a:ext cx="4320480" cy="983218"/>
              </a:xfrm>
              <a:prstGeom prst="rect">
                <a:avLst/>
              </a:prstGeom>
              <a:blipFill>
                <a:blip r:embed="rId9"/>
                <a:stretch>
                  <a:fillRect l="-1127" t="-3049" b="-426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13"/>
          <p:cNvCxnSpPr/>
          <p:nvPr/>
        </p:nvCxnSpPr>
        <p:spPr>
          <a:xfrm>
            <a:off x="2970296" y="6093296"/>
            <a:ext cx="2880320" cy="0"/>
          </a:xfrm>
          <a:prstGeom prst="straightConnector1">
            <a:avLst/>
          </a:prstGeom>
          <a:ln w="19050">
            <a:solidFill>
              <a:srgbClr val="FF0000"/>
            </a:solidFill>
            <a:headEnd type="none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14"/>
              <p:cNvSpPr txBox="1"/>
              <p:nvPr/>
            </p:nvSpPr>
            <p:spPr>
              <a:xfrm>
                <a:off x="3978408" y="5687377"/>
                <a:ext cx="16631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𝑅𝑠𝑝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4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8408" y="5687377"/>
                <a:ext cx="1663185" cy="369332"/>
              </a:xfrm>
              <a:prstGeom prst="rect">
                <a:avLst/>
              </a:prstGeom>
              <a:blipFill>
                <a:blip r:embed="rId10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14"/>
              <p:cNvSpPr txBox="1"/>
              <p:nvPr/>
            </p:nvSpPr>
            <p:spPr>
              <a:xfrm>
                <a:off x="4628024" y="6165304"/>
                <a:ext cx="2808312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Check: 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𝑅𝑠𝑝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== </m:t>
                    </m:r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𝑀𝐴𝐶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endParaRPr lang="fr-FR" dirty="0" smtClean="0"/>
              </a:p>
            </p:txBody>
          </p:sp>
        </mc:Choice>
        <mc:Fallback xmlns="">
          <p:sp>
            <p:nvSpPr>
              <p:cNvPr id="3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8024" y="6165304"/>
                <a:ext cx="2808312" cy="369332"/>
              </a:xfrm>
              <a:prstGeom prst="rect">
                <a:avLst/>
              </a:prstGeom>
              <a:blipFill>
                <a:blip r:embed="rId11"/>
                <a:stretch>
                  <a:fillRect l="-1512" t="-6349" b="-2222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14"/>
              <p:cNvSpPr txBox="1"/>
              <p:nvPr/>
            </p:nvSpPr>
            <p:spPr>
              <a:xfrm>
                <a:off x="179512" y="6165304"/>
                <a:ext cx="2808312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Else: 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𝑅𝑒𝑠𝑦𝑛𝑐h</m:t>
                    </m:r>
                  </m:oMath>
                </a14:m>
                <a:endParaRPr lang="fr-FR" dirty="0" smtClean="0"/>
              </a:p>
            </p:txBody>
          </p:sp>
        </mc:Choice>
        <mc:Fallback xmlns="">
          <p:sp>
            <p:nvSpPr>
              <p:cNvPr id="36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6165304"/>
                <a:ext cx="2808312" cy="369332"/>
              </a:xfrm>
              <a:prstGeom prst="rect">
                <a:avLst/>
              </a:prstGeom>
              <a:blipFill>
                <a:blip r:embed="rId12"/>
                <a:stretch>
                  <a:fillRect l="-1512" t="-6349" b="-2222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10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435212" y="1988840"/>
            <a:ext cx="1745720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Resynch Procedure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79512" y="2852936"/>
                <a:ext cx="4320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If</a:t>
                </a:r>
                <a:r>
                  <a:rPr lang="fr-F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𝑀𝐴𝐶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𝑂𝑃</m:t>
                        </m:r>
                      </m:sub>
                    </m:sSub>
                  </m:oMath>
                </a14:m>
                <a:r>
                  <a:rPr lang="fr-FR" dirty="0"/>
                  <a:t> </a:t>
                </a:r>
                <a:r>
                  <a:rPr lang="fr-FR" dirty="0" err="1"/>
                  <a:t>verifies</a:t>
                </a:r>
                <a:r>
                  <a:rPr lang="fr-FR" dirty="0"/>
                  <a:t>, but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𝑆𝑞𝑛</m:t>
                    </m:r>
                  </m:oMath>
                </a14:m>
                <a:r>
                  <a:rPr lang="fr-FR" dirty="0"/>
                  <a:t> out of range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852936"/>
                <a:ext cx="4320480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1128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9512" y="3212976"/>
                <a:ext cx="4176464" cy="100027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dirty="0"/>
                  <a:t>Compute: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𝐴𝐾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5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bSup>
                      <m:r>
                        <a:rPr lang="en-US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𝑠𝑘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𝑠𝑘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𝑂𝑃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, </m:t>
                          </m:r>
                          <m:r>
                            <a:rPr lang="en-US" i="1">
                              <a:latin typeface="Cambria Math"/>
                            </a:rPr>
                            <m:t>𝑅</m:t>
                          </m:r>
                        </m:e>
                      </m:d>
                    </m:oMath>
                  </m:oMathPara>
                </a14:m>
                <a:endParaRPr lang="en-US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𝑀𝐴𝐶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∗</m:t>
                          </m:r>
                        </m:sup>
                      </m:sSubSup>
                      <m:r>
                        <a:rPr lang="en-US" i="1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bSup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𝑠𝑘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𝑠𝑘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𝑂𝑃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𝑠𝑡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𝐴𝑀𝐹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 </m:t>
                          </m:r>
                          <m:r>
                            <a:rPr lang="en-US" i="1">
                              <a:latin typeface="Cambria Math"/>
                            </a:rPr>
                            <m:t>𝑅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212976"/>
                <a:ext cx="4176464" cy="1000274"/>
              </a:xfrm>
              <a:prstGeom prst="rect">
                <a:avLst/>
              </a:prstGeom>
              <a:blipFill>
                <a:blip r:embed="rId7"/>
                <a:stretch>
                  <a:fillRect l="-1017" t="-241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203848" y="4293096"/>
                <a:ext cx="24634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𝑠𝑡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𝐶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XOR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𝐴𝐾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fr-FR" dirty="0"/>
                  <a:t> ||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𝑀𝐴𝐶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∗</m:t>
                        </m:r>
                      </m:sup>
                    </m:sSubSup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4293096"/>
                <a:ext cx="2463431" cy="369332"/>
              </a:xfrm>
              <a:prstGeom prst="rect">
                <a:avLst/>
              </a:prstGeom>
              <a:blipFill>
                <a:blip r:embed="rId8"/>
                <a:stretch>
                  <a:fillRect t="-9836" r="-3465" b="-22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652120" y="4756889"/>
                <a:ext cx="2448272" cy="120032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Compute: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𝐴𝐾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fr-FR" dirty="0"/>
                  <a:t>, </a:t>
                </a:r>
                <a:r>
                  <a:rPr lang="fr-FR" dirty="0" err="1"/>
                  <a:t>get</a:t>
                </a:r>
                <a:r>
                  <a:rPr lang="fr-F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𝑠𝑡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sub>
                    </m:sSub>
                  </m:oMath>
                </a14:m>
                <a:endParaRPr lang="fr-FR" dirty="0"/>
              </a:p>
              <a:p>
                <a:r>
                  <a:rPr lang="en-US" dirty="0"/>
                  <a:t>Check: out of range</a:t>
                </a:r>
              </a:p>
              <a:p>
                <a:r>
                  <a:rPr lang="en-US" dirty="0"/>
                  <a:t>Check: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𝑀𝐴𝐶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∗</m:t>
                        </m:r>
                      </m:sup>
                    </m:sSubSup>
                  </m:oMath>
                </a14:m>
                <a:endParaRPr lang="fr-FR" dirty="0"/>
              </a:p>
              <a:p>
                <a:r>
                  <a:rPr lang="en-US" dirty="0"/>
                  <a:t>Set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𝑠𝑡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𝑂𝑃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𝐶</m:t>
                        </m:r>
                      </m:sup>
                    </m:sSub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: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𝑠𝑡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𝐶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4756889"/>
                <a:ext cx="2448272" cy="1200329"/>
              </a:xfrm>
              <a:prstGeom prst="rect">
                <a:avLst/>
              </a:prstGeom>
              <a:blipFill>
                <a:blip r:embed="rId9"/>
                <a:stretch>
                  <a:fillRect l="-1733" t="-2010" b="-703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5652120" y="6070262"/>
            <a:ext cx="244827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Start from there.</a:t>
            </a:r>
            <a:endParaRPr lang="fr-FR" dirty="0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849" y="2030784"/>
            <a:ext cx="727214" cy="72721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/>
              <p:cNvSpPr txBox="1"/>
              <p:nvPr/>
            </p:nvSpPr>
            <p:spPr>
              <a:xfrm>
                <a:off x="525002" y="2011903"/>
                <a:ext cx="1638402" cy="606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sk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C</m:t>
                          </m:r>
                        </m:sub>
                      </m:sSub>
                      <m:r>
                        <a:rPr lang="fr-FR" sz="1600" b="0" i="0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fr-F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sk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op</m:t>
                          </m:r>
                        </m:sub>
                      </m:sSub>
                      <m:r>
                        <a:rPr lang="fr-FR" sz="1600" b="0" i="0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fr-F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Sqn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C</m:t>
                          </m:r>
                        </m:sub>
                      </m:sSub>
                    </m:oMath>
                  </m:oMathPara>
                </a14:m>
                <a:endParaRPr lang="fr-FR" sz="1600" dirty="0" smtClean="0"/>
              </a:p>
              <a:p>
                <a:pPr algn="ctr"/>
                <a:r>
                  <a:rPr lang="fr-FR" sz="1600" dirty="0" smtClean="0"/>
                  <a:t>IMSI</a:t>
                </a:r>
                <a:endParaRPr lang="fr-FR" sz="1600" dirty="0"/>
              </a:p>
            </p:txBody>
          </p:sp>
        </mc:Choice>
        <mc:Fallback xmlns="">
          <p:sp>
            <p:nvSpPr>
              <p:cNvPr id="18" name="ZoneText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02" y="2011903"/>
                <a:ext cx="1638402" cy="606705"/>
              </a:xfrm>
              <a:prstGeom prst="rect">
                <a:avLst/>
              </a:prstGeom>
              <a:blipFill>
                <a:blip r:embed="rId11"/>
                <a:stretch>
                  <a:fillRect b="-1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Image 2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57798" y="2056184"/>
            <a:ext cx="599494" cy="599494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6930736" y="1916832"/>
            <a:ext cx="1745720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/>
              <p:cNvSpPr txBox="1"/>
              <p:nvPr/>
            </p:nvSpPr>
            <p:spPr>
              <a:xfrm>
                <a:off x="7020526" y="1939895"/>
                <a:ext cx="1638402" cy="606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sk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C</m:t>
                          </m:r>
                        </m:sub>
                      </m:sSub>
                      <m:r>
                        <a:rPr lang="fr-FR" sz="1600" b="0" i="0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fr-F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sk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op</m:t>
                          </m:r>
                        </m:sub>
                      </m:sSub>
                      <m:r>
                        <a:rPr lang="fr-FR" sz="1600" b="0" i="0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fr-F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Sqn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Op</m:t>
                          </m:r>
                          <m:r>
                            <a:rPr lang="fr-FR" sz="1600" b="0" i="0" smtClean="0">
                              <a:latin typeface="Cambria Math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C</m:t>
                          </m:r>
                        </m:sub>
                      </m:sSub>
                    </m:oMath>
                  </m:oMathPara>
                </a14:m>
                <a:endParaRPr lang="fr-FR" sz="1600" dirty="0" smtClean="0"/>
              </a:p>
              <a:p>
                <a:pPr algn="ctr"/>
                <a:r>
                  <a:rPr lang="fr-FR" sz="1600" dirty="0" smtClean="0"/>
                  <a:t>IMSI</a:t>
                </a:r>
                <a:endParaRPr lang="fr-FR" sz="1600" dirty="0"/>
              </a:p>
            </p:txBody>
          </p:sp>
        </mc:Choice>
        <mc:Fallback xmlns="">
          <p:sp>
            <p:nvSpPr>
              <p:cNvPr id="27" name="ZoneText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526" y="1939895"/>
                <a:ext cx="1638402" cy="606705"/>
              </a:xfrm>
              <a:prstGeom prst="rect">
                <a:avLst/>
              </a:prstGeom>
              <a:blipFill>
                <a:blip r:embed="rId13"/>
                <a:stretch>
                  <a:fillRect l="-2239" b="-1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13"/>
          <p:cNvCxnSpPr/>
          <p:nvPr/>
        </p:nvCxnSpPr>
        <p:spPr>
          <a:xfrm>
            <a:off x="2970296" y="4643844"/>
            <a:ext cx="2880320" cy="0"/>
          </a:xfrm>
          <a:prstGeom prst="straightConnector1">
            <a:avLst/>
          </a:prstGeom>
          <a:ln w="19050">
            <a:solidFill>
              <a:srgbClr val="FF0000"/>
            </a:solidFill>
            <a:headEnd type="none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530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the third party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600200"/>
                <a:ext cx="8075240" cy="4873752"/>
              </a:xfrm>
            </p:spPr>
            <p:txBody>
              <a:bodyPr>
                <a:normAutofit/>
              </a:bodyPr>
              <a:lstStyle/>
              <a:p>
                <a:r>
                  <a:rPr lang="en-US" sz="2200" dirty="0" smtClean="0"/>
                  <a:t>The server is not trusted to know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𝑠𝑘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𝑠𝑘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𝑜𝑝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𝑆𝑞𝑛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𝑆𝑞𝑛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𝑂𝑝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endParaRPr lang="en-US" sz="2200" dirty="0" smtClean="0"/>
              </a:p>
              <a:p>
                <a:r>
                  <a:rPr lang="en-US" sz="2200" dirty="0" smtClean="0"/>
                  <a:t>However, it is the server that provides service to the client</a:t>
                </a:r>
              </a:p>
              <a:p>
                <a:pPr lvl="1"/>
                <a:r>
                  <a:rPr lang="en-US" sz="1900" dirty="0" smtClean="0"/>
                  <a:t>Only legitimate clients may receive the service</a:t>
                </a:r>
              </a:p>
              <a:p>
                <a:pPr lvl="1"/>
                <a:r>
                  <a:rPr lang="en-US" sz="1900" dirty="0" smtClean="0"/>
                  <a:t>Client will only receive service from legitimate servers</a:t>
                </a:r>
                <a:endParaRPr lang="en-US" sz="1900" dirty="0"/>
              </a:p>
              <a:p>
                <a:endParaRPr lang="en-US" sz="2200" dirty="0" smtClean="0"/>
              </a:p>
              <a:p>
                <a:endParaRPr lang="en-US" sz="2200" dirty="0" smtClean="0"/>
              </a:p>
              <a:p>
                <a:r>
                  <a:rPr lang="en-US" sz="2200" dirty="0" smtClean="0"/>
                  <a:t>Server used as proxy, does only identity management</a:t>
                </a:r>
              </a:p>
              <a:p>
                <a:pPr lvl="1"/>
                <a:r>
                  <a:rPr lang="en-US" sz="2000" dirty="0"/>
                  <a:t>Client identifiers: IMSI/TMSI also stored by </a:t>
                </a:r>
                <a:r>
                  <a:rPr lang="en-US" sz="2000" dirty="0">
                    <a:solidFill>
                      <a:srgbClr val="FF0000"/>
                    </a:solidFill>
                  </a:rPr>
                  <a:t>client and server</a:t>
                </a:r>
              </a:p>
              <a:p>
                <a:pPr lvl="1"/>
                <a:r>
                  <a:rPr lang="en-US" sz="2000" dirty="0"/>
                  <a:t>Area identifier: LAI, unique per </a:t>
                </a:r>
                <a:r>
                  <a:rPr lang="en-US" sz="2000" dirty="0" smtClean="0"/>
                  <a:t>server/area</a:t>
                </a:r>
              </a:p>
              <a:p>
                <a:pPr lvl="1"/>
                <a:r>
                  <a:rPr lang="en-US" sz="2000" dirty="0" smtClean="0"/>
                  <a:t>IMSI known by all, (TMSI, LAI) tuple handled by server</a:t>
                </a:r>
              </a:p>
              <a:p>
                <a:pPr lvl="1"/>
                <a:r>
                  <a:rPr lang="en-US" sz="2000" dirty="0" smtClean="0"/>
                  <a:t>In 4G, TMSI and LAI replaced by GUTI</a:t>
                </a:r>
                <a:endParaRPr lang="en-US" sz="1900" dirty="0"/>
              </a:p>
              <a:p>
                <a:endParaRPr lang="en-US" sz="2200" dirty="0" smtClean="0"/>
              </a:p>
              <a:p>
                <a:endParaRPr lang="en-US" sz="2200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600200"/>
                <a:ext cx="8075240" cy="4873752"/>
              </a:xfrm>
              <a:blipFill>
                <a:blip r:embed="rId2"/>
                <a:stretch>
                  <a:fillRect l="-226" t="-1001" r="-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616875"/>
              </p:ext>
            </p:extLst>
          </p:nvPr>
        </p:nvGraphicFramePr>
        <p:xfrm>
          <a:off x="1187624" y="3284984"/>
          <a:ext cx="6617568" cy="3708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6617568">
                  <a:extLst>
                    <a:ext uri="{9D8B030D-6E8A-4147-A177-3AD203B41FA5}">
                      <a16:colId xmlns:a16="http://schemas.microsoft.com/office/drawing/2014/main" val="2574205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How can authentication</a:t>
                      </a:r>
                      <a:r>
                        <a:rPr lang="en-US" baseline="0" dirty="0" smtClean="0"/>
                        <a:t> work without client secrets?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96000">
                          <a:schemeClr val="accent1">
                            <a:lumMod val="7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path path="rect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1965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853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Imag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6165304"/>
            <a:ext cx="674131" cy="505598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6165304"/>
            <a:ext cx="674131" cy="505598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598" y="4435570"/>
            <a:ext cx="674131" cy="505598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973" y="4435570"/>
            <a:ext cx="674131" cy="50559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AKA protocol structure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714712" y="2890219"/>
            <a:ext cx="1745720" cy="3947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1979712" y="3717032"/>
            <a:ext cx="252028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flipH="1">
            <a:off x="1863857" y="5589240"/>
            <a:ext cx="291632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871700" y="335699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(TMSI, LAI) or IMSI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975886" y="4221088"/>
            <a:ext cx="21884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Batch</a:t>
            </a:r>
          </a:p>
          <a:p>
            <a:pPr algn="ctr"/>
            <a:r>
              <a:rPr lang="fr-FR" dirty="0" err="1" smtClean="0"/>
              <a:t>Auth.vectors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863857" y="5197842"/>
            <a:ext cx="2916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Challenge-</a:t>
            </a:r>
            <a:r>
              <a:rPr lang="fr-FR" dirty="0" err="1"/>
              <a:t>Response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882064" y="2924944"/>
            <a:ext cx="1745720" cy="3604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/>
              <p:cNvSpPr txBox="1"/>
              <p:nvPr/>
            </p:nvSpPr>
            <p:spPr>
              <a:xfrm>
                <a:off x="901649" y="2924945"/>
                <a:ext cx="1638402" cy="360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sk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C</m:t>
                          </m:r>
                        </m:sub>
                      </m:sSub>
                      <m:r>
                        <a:rPr lang="fr-FR" sz="1600" b="0" i="0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fr-F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sk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op</m:t>
                          </m:r>
                        </m:sub>
                      </m:sSub>
                      <m:r>
                        <a:rPr lang="fr-FR" sz="1600" b="0" i="0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fr-F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Sqn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C</m:t>
                          </m:r>
                        </m:sub>
                      </m:sSub>
                    </m:oMath>
                  </m:oMathPara>
                </a14:m>
                <a:endParaRPr lang="fr-FR" sz="1600" dirty="0"/>
              </a:p>
            </p:txBody>
          </p:sp>
        </mc:Choice>
        <mc:Fallback xmlns=""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649" y="2924945"/>
                <a:ext cx="1638402" cy="360483"/>
              </a:xfrm>
              <a:prstGeom prst="rect">
                <a:avLst/>
              </a:prstGeom>
              <a:blipFill>
                <a:blip r:embed="rId3"/>
                <a:stretch>
                  <a:fillRect b="-3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ZoneTexte 12"/>
          <p:cNvSpPr txBox="1"/>
          <p:nvPr/>
        </p:nvSpPr>
        <p:spPr>
          <a:xfrm>
            <a:off x="3923927" y="170667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Server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/>
              <p:cNvSpPr txBox="1"/>
              <p:nvPr/>
            </p:nvSpPr>
            <p:spPr>
              <a:xfrm>
                <a:off x="6768371" y="2913282"/>
                <a:ext cx="1638402" cy="360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sk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C</m:t>
                          </m:r>
                        </m:sub>
                      </m:sSub>
                      <m:r>
                        <a:rPr lang="fr-FR" sz="1600" b="0" i="0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fr-F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sk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op</m:t>
                          </m:r>
                        </m:sub>
                      </m:sSub>
                      <m:r>
                        <a:rPr lang="fr-FR" sz="1600" b="0" i="0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fr-F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Sqn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Op</m:t>
                          </m:r>
                          <m:r>
                            <a:rPr lang="fr-FR" sz="1600" b="0" i="0" smtClean="0">
                              <a:latin typeface="Cambria Math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fr-FR" sz="1600" b="0" i="0" smtClean="0">
                              <a:latin typeface="Cambria Math"/>
                            </a:rPr>
                            <m:t>C</m:t>
                          </m:r>
                        </m:sub>
                      </m:sSub>
                    </m:oMath>
                  </m:oMathPara>
                </a14:m>
                <a:endParaRPr lang="fr-FR" sz="1600" dirty="0"/>
              </a:p>
            </p:txBody>
          </p:sp>
        </mc:Choice>
        <mc:Fallback xmlns=""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371" y="2913282"/>
                <a:ext cx="1638402" cy="360483"/>
              </a:xfrm>
              <a:prstGeom prst="rect">
                <a:avLst/>
              </a:prstGeom>
              <a:blipFill>
                <a:blip r:embed="rId4"/>
                <a:stretch>
                  <a:fillRect l="-2230" b="-5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Imag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273" y="2174800"/>
            <a:ext cx="727214" cy="72721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227616" y="2200200"/>
            <a:ext cx="599494" cy="599494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1028804" y="170667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Client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6719214" y="1700808"/>
            <a:ext cx="1503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/>
              <a:t>Operator</a:t>
            </a:r>
            <a:r>
              <a:rPr lang="fr-FR" dirty="0"/>
              <a:t> </a:t>
            </a: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333" y="2264571"/>
            <a:ext cx="547671" cy="547671"/>
          </a:xfrm>
          <a:prstGeom prst="rect">
            <a:avLst/>
          </a:prstGeom>
        </p:spPr>
      </p:pic>
      <p:cxnSp>
        <p:nvCxnSpPr>
          <p:cNvPr id="22" name="Connecteur droit avec flèche 21"/>
          <p:cNvCxnSpPr/>
          <p:nvPr/>
        </p:nvCxnSpPr>
        <p:spPr>
          <a:xfrm>
            <a:off x="4788024" y="4581128"/>
            <a:ext cx="2583525" cy="0"/>
          </a:xfrm>
          <a:prstGeom prst="straightConnector1">
            <a:avLst/>
          </a:prstGeom>
          <a:ln w="15875">
            <a:solidFill>
              <a:srgbClr val="00B050"/>
            </a:solidFill>
            <a:headEnd type="stealth" w="lg" len="sm"/>
            <a:tailEnd type="stealth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4211960" y="3861048"/>
            <a:ext cx="1234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 IMSI</a:t>
            </a:r>
            <a:endParaRPr lang="en-US" dirty="0"/>
          </a:p>
        </p:txBody>
      </p:sp>
      <p:sp>
        <p:nvSpPr>
          <p:cNvPr id="31" name="ZoneTexte 30"/>
          <p:cNvSpPr txBox="1"/>
          <p:nvPr/>
        </p:nvSpPr>
        <p:spPr>
          <a:xfrm>
            <a:off x="1871700" y="5867980"/>
            <a:ext cx="2916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TMSI </a:t>
            </a:r>
            <a:r>
              <a:rPr lang="fr-FR" dirty="0" err="1" smtClean="0"/>
              <a:t>reallocation</a:t>
            </a:r>
            <a:endParaRPr lang="fr-FR" dirty="0"/>
          </a:p>
        </p:txBody>
      </p:sp>
      <p:cxnSp>
        <p:nvCxnSpPr>
          <p:cNvPr id="32" name="Connecteur droit avec flèche 31"/>
          <p:cNvCxnSpPr/>
          <p:nvPr/>
        </p:nvCxnSpPr>
        <p:spPr>
          <a:xfrm flipH="1">
            <a:off x="1907704" y="6309320"/>
            <a:ext cx="2916324" cy="0"/>
          </a:xfrm>
          <a:prstGeom prst="straightConnector1">
            <a:avLst/>
          </a:prstGeom>
          <a:ln w="2222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45000">
                  <a:schemeClr val="accent1">
                    <a:lumMod val="45000"/>
                    <a:lumOff val="55000"/>
                  </a:schemeClr>
                </a:gs>
                <a:gs pos="62000">
                  <a:srgbClr val="00B050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0800000" scaled="1"/>
              <a:tileRect/>
            </a:gra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7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Weaknesses of AKA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Server impersonation by offline relays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Main causes:</a:t>
            </a:r>
          </a:p>
          <a:p>
            <a:pPr lvl="1"/>
            <a:r>
              <a:rPr lang="en-US" dirty="0" smtClean="0"/>
              <a:t>No authentication of UID</a:t>
            </a:r>
          </a:p>
          <a:p>
            <a:pPr lvl="1"/>
            <a:r>
              <a:rPr lang="en-US" dirty="0" smtClean="0"/>
              <a:t>No nonce on client side</a:t>
            </a:r>
          </a:p>
        </p:txBody>
      </p:sp>
      <p:sp>
        <p:nvSpPr>
          <p:cNvPr id="4" name="Rectangle 3"/>
          <p:cNvSpPr/>
          <p:nvPr/>
        </p:nvSpPr>
        <p:spPr>
          <a:xfrm>
            <a:off x="655282" y="2935707"/>
            <a:ext cx="2520279" cy="178943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avec flèche 34"/>
          <p:cNvCxnSpPr/>
          <p:nvPr/>
        </p:nvCxnSpPr>
        <p:spPr>
          <a:xfrm>
            <a:off x="853303" y="3861048"/>
            <a:ext cx="2124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35"/>
          <p:cNvCxnSpPr/>
          <p:nvPr/>
        </p:nvCxnSpPr>
        <p:spPr>
          <a:xfrm flipH="1">
            <a:off x="825466" y="3356992"/>
            <a:ext cx="2124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36"/>
          <p:cNvSpPr txBox="1"/>
          <p:nvPr/>
        </p:nvSpPr>
        <p:spPr>
          <a:xfrm>
            <a:off x="1285352" y="3038386"/>
            <a:ext cx="21782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/>
              <a:t>UID </a:t>
            </a:r>
            <a:r>
              <a:rPr lang="fr-FR" sz="1500" dirty="0" err="1"/>
              <a:t>Request</a:t>
            </a:r>
            <a:r>
              <a:rPr lang="fr-FR" sz="1500" dirty="0"/>
              <a:t/>
            </a:r>
            <a:br>
              <a:rPr lang="fr-FR" sz="1500" dirty="0"/>
            </a:br>
            <a:endParaRPr lang="fr-FR" sz="1500" dirty="0"/>
          </a:p>
        </p:txBody>
      </p:sp>
      <p:sp>
        <p:nvSpPr>
          <p:cNvPr id="8" name="ZoneTexte 37"/>
          <p:cNvSpPr txBox="1"/>
          <p:nvPr/>
        </p:nvSpPr>
        <p:spPr>
          <a:xfrm>
            <a:off x="877679" y="3501008"/>
            <a:ext cx="21782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Helvetica 35 Thin" panose="020B0403020202020204" pitchFamily="34" charset="0"/>
              </a:rPr>
              <a:t>IMSI/TMSI, LAI</a:t>
            </a:r>
            <a:endParaRPr lang="fr-FR" sz="1500" dirty="0">
              <a:latin typeface="Helvetica 35 Thin" panose="020B0403020202020204" pitchFamily="34" charset="0"/>
            </a:endParaRPr>
          </a:p>
        </p:txBody>
      </p:sp>
      <p:pic>
        <p:nvPicPr>
          <p:cNvPr id="9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76872"/>
            <a:ext cx="763802" cy="763802"/>
          </a:xfrm>
          <a:prstGeom prst="rect">
            <a:avLst/>
          </a:prstGeom>
        </p:spPr>
      </p:pic>
      <p:pic>
        <p:nvPicPr>
          <p:cNvPr id="10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9538" y="2420888"/>
            <a:ext cx="486579" cy="486579"/>
          </a:xfrm>
          <a:prstGeom prst="rect">
            <a:avLst/>
          </a:prstGeom>
        </p:spPr>
      </p:pic>
      <p:pic>
        <p:nvPicPr>
          <p:cNvPr id="11" name="Picture 5" descr="C:\Users\plgg3967\Pictures\man-attackin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394" y="2420888"/>
            <a:ext cx="558978" cy="55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C:\Users\plgg3967\Pictures\man-attackin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370" y="4022150"/>
            <a:ext cx="558978" cy="55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Connecteur droit avec flèche 35"/>
          <p:cNvCxnSpPr/>
          <p:nvPr/>
        </p:nvCxnSpPr>
        <p:spPr>
          <a:xfrm flipH="1">
            <a:off x="1852334" y="4221088"/>
            <a:ext cx="1071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36"/>
          <p:cNvSpPr txBox="1"/>
          <p:nvPr/>
        </p:nvSpPr>
        <p:spPr>
          <a:xfrm>
            <a:off x="1852334" y="3955122"/>
            <a:ext cx="12512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 err="1"/>
              <a:t>Auth</a:t>
            </a:r>
            <a:r>
              <a:rPr lang="fr-FR" sz="1500" dirty="0"/>
              <a:t>.</a:t>
            </a:r>
          </a:p>
          <a:p>
            <a:pPr algn="ctr"/>
            <a:r>
              <a:rPr lang="fr-FR" sz="1500" dirty="0"/>
              <a:t>challenge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191786" y="2935707"/>
            <a:ext cx="2520279" cy="178943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6" name="Connecteur droit avec flèche 34"/>
          <p:cNvCxnSpPr/>
          <p:nvPr/>
        </p:nvCxnSpPr>
        <p:spPr>
          <a:xfrm>
            <a:off x="5389807" y="3861048"/>
            <a:ext cx="2124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35"/>
          <p:cNvCxnSpPr/>
          <p:nvPr/>
        </p:nvCxnSpPr>
        <p:spPr>
          <a:xfrm flipH="1">
            <a:off x="5361970" y="3356992"/>
            <a:ext cx="2124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36"/>
          <p:cNvSpPr txBox="1"/>
          <p:nvPr/>
        </p:nvSpPr>
        <p:spPr>
          <a:xfrm>
            <a:off x="5821856" y="3038386"/>
            <a:ext cx="21782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/>
              <a:t>UID </a:t>
            </a:r>
            <a:r>
              <a:rPr lang="fr-FR" sz="1500" dirty="0" err="1"/>
              <a:t>Request</a:t>
            </a:r>
            <a:r>
              <a:rPr lang="fr-FR" sz="1500" dirty="0"/>
              <a:t/>
            </a:r>
            <a:br>
              <a:rPr lang="fr-FR" sz="1500" dirty="0"/>
            </a:br>
            <a:endParaRPr lang="fr-FR" sz="1500" dirty="0"/>
          </a:p>
        </p:txBody>
      </p:sp>
      <p:sp>
        <p:nvSpPr>
          <p:cNvPr id="19" name="ZoneTexte 37"/>
          <p:cNvSpPr txBox="1"/>
          <p:nvPr/>
        </p:nvSpPr>
        <p:spPr>
          <a:xfrm>
            <a:off x="5414183" y="3501008"/>
            <a:ext cx="21782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Helvetica 35 Thin" panose="020B0403020202020204" pitchFamily="34" charset="0"/>
              </a:rPr>
              <a:t>IMSI/TMSI, LAI</a:t>
            </a:r>
            <a:endParaRPr lang="fr-FR" sz="1500" dirty="0">
              <a:latin typeface="Helvetica 35 Thin" panose="020B0403020202020204" pitchFamily="34" charset="0"/>
            </a:endParaRPr>
          </a:p>
        </p:txBody>
      </p:sp>
      <p:pic>
        <p:nvPicPr>
          <p:cNvPr id="20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276872"/>
            <a:ext cx="763802" cy="763802"/>
          </a:xfrm>
          <a:prstGeom prst="rect">
            <a:avLst/>
          </a:prstGeom>
        </p:spPr>
      </p:pic>
      <p:pic>
        <p:nvPicPr>
          <p:cNvPr id="21" name="Picture 5" descr="C:\Users\plgg3967\Pictures\man-attackin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152" y="2420888"/>
            <a:ext cx="558978" cy="55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ZoneTexte 36"/>
          <p:cNvSpPr txBox="1"/>
          <p:nvPr/>
        </p:nvSpPr>
        <p:spPr>
          <a:xfrm>
            <a:off x="5389807" y="4005064"/>
            <a:ext cx="225025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 err="1"/>
              <a:t>Auth.challenge</a:t>
            </a:r>
            <a:endParaRPr lang="fr-FR" sz="1500" dirty="0"/>
          </a:p>
        </p:txBody>
      </p:sp>
      <p:cxnSp>
        <p:nvCxnSpPr>
          <p:cNvPr id="23" name="Connecteur droit avec flèche 35"/>
          <p:cNvCxnSpPr/>
          <p:nvPr/>
        </p:nvCxnSpPr>
        <p:spPr>
          <a:xfrm flipH="1">
            <a:off x="5371806" y="4293096"/>
            <a:ext cx="2124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rved Down Arrow 42"/>
          <p:cNvSpPr/>
          <p:nvPr/>
        </p:nvSpPr>
        <p:spPr>
          <a:xfrm>
            <a:off x="3561847" y="3429000"/>
            <a:ext cx="1269899" cy="2160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87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Weaknesses of </a:t>
            </a:r>
            <a:r>
              <a:rPr lang="en-US" dirty="0" smtClean="0"/>
              <a:t>AKA (cont’d)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Impersonation/key-distinguishing attack [ZF03]: </a:t>
            </a:r>
            <a:endParaRPr lang="en-US" dirty="0"/>
          </a:p>
        </p:txBody>
      </p:sp>
      <p:sp>
        <p:nvSpPr>
          <p:cNvPr id="5" name="ZoneTexte 4"/>
          <p:cNvSpPr txBox="1"/>
          <p:nvPr/>
        </p:nvSpPr>
        <p:spPr>
          <a:xfrm>
            <a:off x="4936904" y="3886905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Server S*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203262" y="3886905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/>
              <a:t>Operator</a:t>
            </a:r>
            <a:r>
              <a:rPr lang="fr-FR" dirty="0"/>
              <a:t> Op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1070624" y="5578653"/>
            <a:ext cx="22322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070624" y="5171420"/>
            <a:ext cx="223224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700" dirty="0"/>
              <a:t>User identifier</a:t>
            </a:r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1053376" y="6581963"/>
            <a:ext cx="216539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7524328" y="2206605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/>
              <a:t>Corrupted</a:t>
            </a:r>
            <a:r>
              <a:rPr lang="fr-FR" dirty="0"/>
              <a:t> Server 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/>
              <p:cNvSpPr txBox="1"/>
              <p:nvPr/>
            </p:nvSpPr>
            <p:spPr>
              <a:xfrm>
                <a:off x="683568" y="5970642"/>
                <a:ext cx="3265582" cy="6267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700" dirty="0"/>
                  <a:t>Challenge-</a:t>
                </a:r>
                <a:r>
                  <a:rPr lang="fr-FR" sz="1700" dirty="0" err="1"/>
                  <a:t>Response</a:t>
                </a:r>
                <a:r>
                  <a:rPr lang="fr-FR" sz="1700" dirty="0"/>
                  <a:t> </a:t>
                </a:r>
                <a:r>
                  <a:rPr lang="fr-FR" sz="1700" dirty="0" err="1"/>
                  <a:t>based</a:t>
                </a:r>
                <a:r>
                  <a:rPr lang="fr-FR" sz="1700" dirty="0"/>
                  <a:t> on</a:t>
                </a:r>
                <a:br>
                  <a:rPr lang="fr-FR" sz="1700" dirty="0"/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fr-FR" sz="17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fr-FR" sz="1700" b="0" i="0" smtClean="0">
                            <a:latin typeface="Cambria Math"/>
                          </a:rPr>
                          <m:t>AV</m:t>
                        </m:r>
                      </m:e>
                      <m:sup>
                        <m:r>
                          <a:rPr lang="fr-FR" sz="1700" b="0" i="0" smtClean="0">
                            <a:latin typeface="Cambria Math"/>
                          </a:rPr>
                          <m:t>{</m:t>
                        </m:r>
                        <m:r>
                          <m:rPr>
                            <m:sty m:val="p"/>
                          </m:rPr>
                          <a:rPr lang="fr-FR" sz="1700" b="0" i="0" smtClean="0">
                            <a:latin typeface="Cambria Math"/>
                          </a:rPr>
                          <m:t>q</m:t>
                        </m:r>
                        <m:r>
                          <a:rPr lang="fr-FR" sz="1700" b="0" i="0" smtClean="0">
                            <a:latin typeface="Cambria Math"/>
                          </a:rPr>
                          <m:t>+1}</m:t>
                        </m:r>
                      </m:sup>
                    </m:sSup>
                  </m:oMath>
                </a14:m>
                <a:r>
                  <a:rPr lang="fr-FR" sz="1700" dirty="0"/>
                  <a:t> </a:t>
                </a:r>
              </a:p>
            </p:txBody>
          </p:sp>
        </mc:Choice>
        <mc:Fallback xmlns=""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970642"/>
                <a:ext cx="3265582" cy="626710"/>
              </a:xfrm>
              <a:prstGeom prst="rect">
                <a:avLst/>
              </a:prstGeom>
              <a:blipFill>
                <a:blip r:embed="rId2"/>
                <a:stretch>
                  <a:fillRect t="-1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Connecteur en angle 12"/>
          <p:cNvCxnSpPr>
            <a:endCxn id="20" idx="0"/>
          </p:cNvCxnSpPr>
          <p:nvPr/>
        </p:nvCxnSpPr>
        <p:spPr>
          <a:xfrm rot="5400000">
            <a:off x="4930674" y="2086529"/>
            <a:ext cx="1235016" cy="330343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/>
              <p:cNvSpPr txBox="1"/>
              <p:nvPr/>
            </p:nvSpPr>
            <p:spPr>
              <a:xfrm>
                <a:off x="3779912" y="3078781"/>
                <a:ext cx="3186696" cy="6581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700" dirty="0" err="1"/>
                  <a:t>Send</a:t>
                </a:r>
                <a:r>
                  <a:rPr lang="fr-FR" sz="1700" dirty="0"/>
                  <a:t> </a:t>
                </a:r>
                <a:r>
                  <a:rPr lang="fr-FR" sz="1700" dirty="0" err="1"/>
                  <a:t>Unsused</a:t>
                </a:r>
                <a:r>
                  <a:rPr lang="fr-FR" sz="1700" dirty="0"/>
                  <a:t> </a:t>
                </a:r>
                <a:r>
                  <a:rPr lang="fr-FR" sz="1700" dirty="0" err="1"/>
                  <a:t>auth</a:t>
                </a:r>
                <a:r>
                  <a:rPr lang="fr-FR" sz="1700" dirty="0"/>
                  <a:t>. </a:t>
                </a:r>
                <a:r>
                  <a:rPr lang="fr-FR" sz="1700" dirty="0" err="1"/>
                  <a:t>vecto</a:t>
                </a:r>
                <a:r>
                  <a:rPr lang="fr-FR" sz="1700" dirty="0"/>
                  <a:t>rs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𝐴𝑉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{</m:t>
                        </m:r>
                        <m:r>
                          <a:rPr lang="fr-FR" b="0" i="1" smtClean="0">
                            <a:latin typeface="Cambria Math"/>
                          </a:rPr>
                          <m:t>𝑞</m:t>
                        </m:r>
                        <m:r>
                          <a:rPr lang="fr-FR" b="0" i="1" smtClean="0">
                            <a:latin typeface="Cambria Math"/>
                          </a:rPr>
                          <m:t>+1}</m:t>
                        </m:r>
                      </m:sup>
                    </m:sSup>
                    <m:r>
                      <a:rPr lang="fr-FR" b="0" i="1" smtClean="0">
                        <a:latin typeface="Cambria Math"/>
                      </a:rPr>
                      <m:t>,…, </m:t>
                    </m:r>
                    <m:sSup>
                      <m:sSup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𝐴𝑉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{</m:t>
                        </m:r>
                        <m:r>
                          <a:rPr lang="fr-FR" b="0" i="1" smtClean="0">
                            <a:latin typeface="Cambria Math"/>
                          </a:rPr>
                          <m:t>𝑛</m:t>
                        </m:r>
                        <m:r>
                          <a:rPr lang="fr-FR" b="0" i="1" smtClean="0">
                            <a:latin typeface="Cambria Math"/>
                          </a:rPr>
                          <m:t>}</m:t>
                        </m:r>
                      </m:sup>
                    </m:sSup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3078781"/>
                <a:ext cx="3186696" cy="658129"/>
              </a:xfrm>
              <a:prstGeom prst="rect">
                <a:avLst/>
              </a:prstGeom>
              <a:blipFill>
                <a:blip r:embed="rId3"/>
                <a:stretch>
                  <a:fillRect t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Imag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94" y="4180828"/>
            <a:ext cx="1247199" cy="1247199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386548" y="3886905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Client C</a:t>
            </a: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994" y="4413153"/>
            <a:ext cx="941190" cy="941190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17058" y="4305456"/>
            <a:ext cx="1156584" cy="1156584"/>
          </a:xfrm>
          <a:prstGeom prst="rect">
            <a:avLst/>
          </a:prstGeom>
        </p:spPr>
      </p:pic>
      <p:pic>
        <p:nvPicPr>
          <p:cNvPr id="20" name="Picture 5" descr="C:\Users\plgg3967\Pictures\man-attackin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4950" y="4355752"/>
            <a:ext cx="1063034" cy="1063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5657" y="2060848"/>
            <a:ext cx="1028479" cy="1028479"/>
          </a:xfrm>
          <a:prstGeom prst="rect">
            <a:avLst/>
          </a:prstGeom>
        </p:spPr>
      </p:pic>
      <p:pic>
        <p:nvPicPr>
          <p:cNvPr id="22" name="Picture 5" descr="C:\Users\plgg3967\Pictures\man-attacking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267" y="2211826"/>
            <a:ext cx="726522" cy="72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8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AKA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r>
              <a:rPr lang="en-US" sz="2200" dirty="0" smtClean="0"/>
              <a:t>What AKA guarantees:</a:t>
            </a:r>
          </a:p>
          <a:p>
            <a:pPr lvl="1"/>
            <a:r>
              <a:rPr lang="en-US" sz="2000" dirty="0" smtClean="0"/>
              <a:t>C-imp. security: even for </a:t>
            </a:r>
            <a:r>
              <a:rPr lang="en-US" sz="2000" dirty="0" smtClean="0">
                <a:solidFill>
                  <a:srgbClr val="FF0000"/>
                </a:solidFill>
              </a:rPr>
              <a:t>server corruptions</a:t>
            </a:r>
            <a:r>
              <a:rPr lang="en-US" sz="2000" dirty="0" smtClean="0"/>
              <a:t> &amp; </a:t>
            </a:r>
            <a:r>
              <a:rPr lang="en-US" sz="2000" dirty="0" smtClean="0">
                <a:solidFill>
                  <a:srgbClr val="FF0000"/>
                </a:solidFill>
              </a:rPr>
              <a:t>offline relays</a:t>
            </a:r>
          </a:p>
          <a:p>
            <a:pPr lvl="1"/>
            <a:r>
              <a:rPr lang="en-US" sz="2000" dirty="0" smtClean="0"/>
              <a:t>S-imp. </a:t>
            </a:r>
            <a:r>
              <a:rPr lang="en-US" sz="2000" dirty="0"/>
              <a:t>s</a:t>
            </a:r>
            <a:r>
              <a:rPr lang="en-US" sz="2000" dirty="0" smtClean="0"/>
              <a:t>ecurity: </a:t>
            </a:r>
            <a:r>
              <a:rPr lang="en-US" sz="2000" dirty="0" smtClean="0">
                <a:solidFill>
                  <a:srgbClr val="FF0000"/>
                </a:solidFill>
              </a:rPr>
              <a:t>no server corruptions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FF0000"/>
                </a:solidFill>
              </a:rPr>
              <a:t>no offline relays</a:t>
            </a:r>
          </a:p>
          <a:p>
            <a:pPr lvl="1"/>
            <a:r>
              <a:rPr lang="en-US" sz="2000" dirty="0" smtClean="0"/>
              <a:t>Key-indistinguishability: </a:t>
            </a:r>
            <a:r>
              <a:rPr lang="en-US" sz="2000" dirty="0" smtClean="0">
                <a:solidFill>
                  <a:srgbClr val="FF0000"/>
                </a:solidFill>
              </a:rPr>
              <a:t>no server corruptions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State confidentiality</a:t>
            </a:r>
          </a:p>
          <a:p>
            <a:pPr lvl="1"/>
            <a:r>
              <a:rPr lang="en-US" sz="2000" dirty="0" smtClean="0"/>
              <a:t>Soundness</a:t>
            </a:r>
          </a:p>
          <a:p>
            <a:endParaRPr lang="en-US" dirty="0"/>
          </a:p>
          <a:p>
            <a:r>
              <a:rPr lang="en-US" dirty="0" smtClean="0"/>
              <a:t>Where AKA security fails:</a:t>
            </a:r>
          </a:p>
          <a:p>
            <a:pPr lvl="1"/>
            <a:r>
              <a:rPr lang="en-US" dirty="0" smtClean="0"/>
              <a:t>Server corruption attacks </a:t>
            </a:r>
            <a:r>
              <a:rPr lang="en-US" dirty="0" smtClean="0">
                <a:solidFill>
                  <a:srgbClr val="FF0000"/>
                </a:solidFill>
              </a:rPr>
              <a:t>reveal session keys</a:t>
            </a:r>
          </a:p>
          <a:p>
            <a:pPr lvl="2"/>
            <a:r>
              <a:rPr lang="en-US" dirty="0" smtClean="0"/>
              <a:t>Thus even sessions in “safe” areas are vulnerable</a:t>
            </a:r>
            <a:endParaRPr lang="en-US" dirty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IMSI/TMSI insecurity </a:t>
            </a:r>
            <a:r>
              <a:rPr lang="en-US" dirty="0" smtClean="0"/>
              <a:t>leads to offline relays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62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of AKA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200" dirty="0" smtClean="0"/>
              <a:t>3GPP requirements:</a:t>
            </a:r>
          </a:p>
          <a:p>
            <a:pPr lvl="1"/>
            <a:r>
              <a:rPr lang="en-US" sz="2000" dirty="0" smtClean="0"/>
              <a:t>ID-Hiding: nobody can trace the client’s IMSI</a:t>
            </a:r>
          </a:p>
          <a:p>
            <a:pPr lvl="1"/>
            <a:r>
              <a:rPr lang="en-US" sz="2000" dirty="0" smtClean="0"/>
              <a:t>Location-hiding: nobody can trace the client’s LAI</a:t>
            </a:r>
          </a:p>
          <a:p>
            <a:pPr lvl="1">
              <a:spcAft>
                <a:spcPts val="1200"/>
              </a:spcAft>
            </a:pPr>
            <a:r>
              <a:rPr lang="en-US" sz="2000" dirty="0" smtClean="0"/>
              <a:t>Untraceable: nobody can link services to clients</a:t>
            </a:r>
            <a:endParaRPr lang="en-US" sz="2000" dirty="0"/>
          </a:p>
          <a:p>
            <a:endParaRPr lang="en-US" dirty="0" smtClean="0"/>
          </a:p>
          <a:p>
            <a:pPr>
              <a:spcBef>
                <a:spcPts val="0"/>
              </a:spcBef>
            </a:pPr>
            <a:r>
              <a:rPr lang="en-US" sz="2200" dirty="0" smtClean="0"/>
              <a:t>“IMSI catcher” [S07] attackers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/>
              <a:t>    break the first two:</a:t>
            </a:r>
          </a:p>
          <a:p>
            <a:pPr lvl="1">
              <a:spcBef>
                <a:spcPts val="0"/>
              </a:spcBef>
            </a:pPr>
            <a:r>
              <a:rPr lang="en-US" sz="1900" dirty="0" smtClean="0"/>
              <a:t>First get the LAI</a:t>
            </a:r>
          </a:p>
          <a:p>
            <a:pPr lvl="1">
              <a:spcBef>
                <a:spcPts val="0"/>
              </a:spcBef>
            </a:pPr>
            <a:r>
              <a:rPr lang="en-US" sz="1900" dirty="0" smtClean="0"/>
              <a:t>Then force IMSI revelation</a:t>
            </a:r>
          </a:p>
          <a:p>
            <a:pPr lvl="1">
              <a:spcBef>
                <a:spcPts val="0"/>
              </a:spcBef>
            </a:pPr>
            <a:r>
              <a:rPr lang="en-US" sz="1900" dirty="0" smtClean="0"/>
              <a:t>[BVR15]: encrypt TMSI with PKE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900" dirty="0"/>
              <a:t> </a:t>
            </a:r>
            <a:r>
              <a:rPr lang="en-US" sz="1900" dirty="0" smtClean="0"/>
              <a:t>    </a:t>
            </a:r>
            <a:r>
              <a:rPr lang="en-US" sz="1900" dirty="0" smtClean="0">
                <a:solidFill>
                  <a:srgbClr val="FF0000"/>
                </a:solidFill>
              </a:rPr>
              <a:t>But this still allows traceability</a:t>
            </a:r>
            <a:endParaRPr lang="en-US" sz="19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92080" y="4015828"/>
            <a:ext cx="2520279" cy="242466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avec flèche 34"/>
          <p:cNvCxnSpPr/>
          <p:nvPr/>
        </p:nvCxnSpPr>
        <p:spPr>
          <a:xfrm>
            <a:off x="5464382" y="4941168"/>
            <a:ext cx="1080120" cy="7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35"/>
          <p:cNvCxnSpPr/>
          <p:nvPr/>
        </p:nvCxnSpPr>
        <p:spPr>
          <a:xfrm flipH="1">
            <a:off x="5462264" y="4437112"/>
            <a:ext cx="2124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36"/>
          <p:cNvSpPr txBox="1"/>
          <p:nvPr/>
        </p:nvSpPr>
        <p:spPr>
          <a:xfrm>
            <a:off x="5922150" y="4118506"/>
            <a:ext cx="21782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/>
              <a:t>UID </a:t>
            </a:r>
            <a:r>
              <a:rPr lang="fr-FR" sz="1500" dirty="0" err="1"/>
              <a:t>Request</a:t>
            </a:r>
            <a:r>
              <a:rPr lang="fr-FR" sz="1500" dirty="0"/>
              <a:t/>
            </a:r>
            <a:br>
              <a:rPr lang="fr-FR" sz="1500" dirty="0"/>
            </a:br>
            <a:endParaRPr lang="fr-FR" sz="1500" dirty="0"/>
          </a:p>
        </p:txBody>
      </p:sp>
      <p:sp>
        <p:nvSpPr>
          <p:cNvPr id="8" name="ZoneTexte 37"/>
          <p:cNvSpPr txBox="1"/>
          <p:nvPr/>
        </p:nvSpPr>
        <p:spPr>
          <a:xfrm>
            <a:off x="5464382" y="4581128"/>
            <a:ext cx="11286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Helvetica 35 Thin" panose="020B0403020202020204" pitchFamily="34" charset="0"/>
              </a:rPr>
              <a:t>TMSI/LAI</a:t>
            </a:r>
            <a:endParaRPr lang="fr-FR" sz="1500" dirty="0">
              <a:latin typeface="Helvetica 35 Thin" panose="020B0403020202020204" pitchFamily="34" charset="0"/>
            </a:endParaRPr>
          </a:p>
        </p:txBody>
      </p:sp>
      <p:pic>
        <p:nvPicPr>
          <p:cNvPr id="9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787" y="3488538"/>
            <a:ext cx="570586" cy="570586"/>
          </a:xfrm>
          <a:prstGeom prst="rect">
            <a:avLst/>
          </a:prstGeom>
        </p:spPr>
      </p:pic>
      <p:pic>
        <p:nvPicPr>
          <p:cNvPr id="10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2549" y="3549603"/>
            <a:ext cx="417630" cy="417630"/>
          </a:xfrm>
          <a:prstGeom prst="rect">
            <a:avLst/>
          </a:prstGeom>
        </p:spPr>
      </p:pic>
      <p:pic>
        <p:nvPicPr>
          <p:cNvPr id="11" name="Picture 5" descr="C:\Users\plgg3967\Pictures\man-attackin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501008"/>
            <a:ext cx="558978" cy="55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C:\Users\plgg3967\Pictures\man-attackin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5910" y="4631056"/>
            <a:ext cx="558978" cy="55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Connecteur droit avec flèche 34"/>
          <p:cNvCxnSpPr/>
          <p:nvPr/>
        </p:nvCxnSpPr>
        <p:spPr>
          <a:xfrm>
            <a:off x="6472494" y="5497258"/>
            <a:ext cx="1080120" cy="7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37"/>
          <p:cNvSpPr txBox="1"/>
          <p:nvPr/>
        </p:nvSpPr>
        <p:spPr>
          <a:xfrm>
            <a:off x="6472494" y="5222072"/>
            <a:ext cx="11286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Helvetica 35 Thin" panose="020B0403020202020204" pitchFamily="34" charset="0"/>
              </a:rPr>
              <a:t>R/LAI</a:t>
            </a:r>
            <a:endParaRPr lang="fr-FR" sz="1500" dirty="0">
              <a:latin typeface="Helvetica 35 Thin" panose="020B0403020202020204" pitchFamily="34" charset="0"/>
            </a:endParaRPr>
          </a:p>
        </p:txBody>
      </p:sp>
      <p:cxnSp>
        <p:nvCxnSpPr>
          <p:cNvPr id="31" name="Connecteur droit avec flèche 35"/>
          <p:cNvCxnSpPr/>
          <p:nvPr/>
        </p:nvCxnSpPr>
        <p:spPr>
          <a:xfrm flipH="1">
            <a:off x="5464382" y="5895000"/>
            <a:ext cx="2124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6"/>
          <p:cNvSpPr txBox="1"/>
          <p:nvPr/>
        </p:nvSpPr>
        <p:spPr>
          <a:xfrm>
            <a:off x="5924268" y="5576394"/>
            <a:ext cx="14123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 smtClean="0"/>
              <a:t>IMSI </a:t>
            </a:r>
            <a:r>
              <a:rPr lang="fr-FR" sz="1500" dirty="0" err="1"/>
              <a:t>Request</a:t>
            </a:r>
            <a:r>
              <a:rPr lang="fr-FR" sz="1500" dirty="0"/>
              <a:t/>
            </a:r>
            <a:br>
              <a:rPr lang="fr-FR" sz="1500" dirty="0"/>
            </a:br>
            <a:endParaRPr lang="fr-FR" sz="1500" dirty="0"/>
          </a:p>
        </p:txBody>
      </p:sp>
      <p:cxnSp>
        <p:nvCxnSpPr>
          <p:cNvPr id="33" name="Connecteur droit avec flèche 34"/>
          <p:cNvCxnSpPr/>
          <p:nvPr/>
        </p:nvCxnSpPr>
        <p:spPr>
          <a:xfrm>
            <a:off x="5464382" y="6243340"/>
            <a:ext cx="2160240" cy="8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7"/>
          <p:cNvSpPr txBox="1"/>
          <p:nvPr/>
        </p:nvSpPr>
        <p:spPr>
          <a:xfrm>
            <a:off x="5968438" y="5936434"/>
            <a:ext cx="11286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Helvetica 35 Thin" panose="020B0403020202020204" pitchFamily="34" charset="0"/>
              </a:rPr>
              <a:t>IMSI</a:t>
            </a:r>
            <a:endParaRPr lang="fr-FR" sz="1500" dirty="0">
              <a:latin typeface="Helvetica 35 Thin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4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raceability Attacks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Distinguishing between two clients allows traceability</a:t>
            </a:r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899592" y="2935707"/>
            <a:ext cx="2520279" cy="178943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avec flèche 34"/>
          <p:cNvCxnSpPr/>
          <p:nvPr/>
        </p:nvCxnSpPr>
        <p:spPr>
          <a:xfrm>
            <a:off x="1097613" y="3861048"/>
            <a:ext cx="2124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35"/>
          <p:cNvCxnSpPr/>
          <p:nvPr/>
        </p:nvCxnSpPr>
        <p:spPr>
          <a:xfrm flipH="1">
            <a:off x="1069776" y="3356992"/>
            <a:ext cx="2124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36"/>
          <p:cNvSpPr txBox="1"/>
          <p:nvPr/>
        </p:nvSpPr>
        <p:spPr>
          <a:xfrm>
            <a:off x="1529662" y="3038386"/>
            <a:ext cx="21782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/>
              <a:t>UID </a:t>
            </a:r>
            <a:r>
              <a:rPr lang="fr-FR" sz="1500" dirty="0" err="1"/>
              <a:t>Request</a:t>
            </a:r>
            <a:r>
              <a:rPr lang="fr-FR" sz="1500" dirty="0"/>
              <a:t/>
            </a:r>
            <a:br>
              <a:rPr lang="fr-FR" sz="1500" dirty="0"/>
            </a:br>
            <a:endParaRPr lang="fr-FR" sz="1500" dirty="0"/>
          </a:p>
        </p:txBody>
      </p:sp>
      <p:sp>
        <p:nvSpPr>
          <p:cNvPr id="8" name="ZoneTexte 37"/>
          <p:cNvSpPr txBox="1"/>
          <p:nvPr/>
        </p:nvSpPr>
        <p:spPr>
          <a:xfrm>
            <a:off x="1121989" y="3501008"/>
            <a:ext cx="21782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Helvetica 35 Thin" panose="020B0403020202020204" pitchFamily="34" charset="0"/>
              </a:rPr>
              <a:t>(</a:t>
            </a:r>
            <a:r>
              <a:rPr lang="fr-FR" sz="1400" dirty="0" err="1" smtClean="0">
                <a:latin typeface="Helvetica 35 Thin" panose="020B0403020202020204" pitchFamily="34" charset="0"/>
              </a:rPr>
              <a:t>Encrypted</a:t>
            </a:r>
            <a:r>
              <a:rPr lang="fr-FR" sz="1400" dirty="0" smtClean="0">
                <a:latin typeface="Helvetica 35 Thin" panose="020B0403020202020204" pitchFamily="34" charset="0"/>
              </a:rPr>
              <a:t>) UID</a:t>
            </a:r>
            <a:endParaRPr lang="fr-FR" sz="1500" dirty="0">
              <a:latin typeface="Helvetica 35 Thin" panose="020B0403020202020204" pitchFamily="34" charset="0"/>
            </a:endParaRPr>
          </a:p>
        </p:txBody>
      </p:sp>
      <p:pic>
        <p:nvPicPr>
          <p:cNvPr id="9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22" y="2276872"/>
            <a:ext cx="763802" cy="763802"/>
          </a:xfrm>
          <a:prstGeom prst="rect">
            <a:avLst/>
          </a:prstGeom>
        </p:spPr>
      </p:pic>
      <p:pic>
        <p:nvPicPr>
          <p:cNvPr id="10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420888"/>
            <a:ext cx="486579" cy="486579"/>
          </a:xfrm>
          <a:prstGeom prst="rect">
            <a:avLst/>
          </a:prstGeom>
        </p:spPr>
      </p:pic>
      <p:pic>
        <p:nvPicPr>
          <p:cNvPr id="11" name="Picture 5" descr="C:\Users\plgg3967\Pictures\man-attackin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420888"/>
            <a:ext cx="558978" cy="55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C:\Users\plgg3967\Pictures\man-attackin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022150"/>
            <a:ext cx="558978" cy="55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Connecteur droit avec flèche 35"/>
          <p:cNvCxnSpPr/>
          <p:nvPr/>
        </p:nvCxnSpPr>
        <p:spPr>
          <a:xfrm flipH="1">
            <a:off x="2096644" y="4221088"/>
            <a:ext cx="1071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36"/>
          <p:cNvSpPr txBox="1"/>
          <p:nvPr/>
        </p:nvSpPr>
        <p:spPr>
          <a:xfrm>
            <a:off x="2096644" y="3955122"/>
            <a:ext cx="12512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 err="1"/>
              <a:t>Auth</a:t>
            </a:r>
            <a:r>
              <a:rPr lang="fr-FR" sz="1500" dirty="0"/>
              <a:t>.</a:t>
            </a:r>
          </a:p>
          <a:p>
            <a:pPr algn="ctr"/>
            <a:r>
              <a:rPr lang="fr-FR" sz="1500" dirty="0"/>
              <a:t>challenge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436096" y="2935707"/>
            <a:ext cx="2520279" cy="178943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6" name="Connecteur droit avec flèche 34"/>
          <p:cNvCxnSpPr/>
          <p:nvPr/>
        </p:nvCxnSpPr>
        <p:spPr>
          <a:xfrm>
            <a:off x="5634117" y="3861048"/>
            <a:ext cx="2124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35"/>
          <p:cNvCxnSpPr/>
          <p:nvPr/>
        </p:nvCxnSpPr>
        <p:spPr>
          <a:xfrm flipH="1">
            <a:off x="5606280" y="3356992"/>
            <a:ext cx="2124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36"/>
          <p:cNvSpPr txBox="1"/>
          <p:nvPr/>
        </p:nvSpPr>
        <p:spPr>
          <a:xfrm>
            <a:off x="6066166" y="3038386"/>
            <a:ext cx="21782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/>
              <a:t>UID </a:t>
            </a:r>
            <a:r>
              <a:rPr lang="fr-FR" sz="1500" dirty="0" err="1"/>
              <a:t>Request</a:t>
            </a:r>
            <a:r>
              <a:rPr lang="fr-FR" sz="1500" dirty="0"/>
              <a:t/>
            </a:r>
            <a:br>
              <a:rPr lang="fr-FR" sz="1500" dirty="0"/>
            </a:br>
            <a:endParaRPr lang="fr-FR" sz="1500" dirty="0"/>
          </a:p>
        </p:txBody>
      </p:sp>
      <p:sp>
        <p:nvSpPr>
          <p:cNvPr id="19" name="ZoneTexte 37"/>
          <p:cNvSpPr txBox="1"/>
          <p:nvPr/>
        </p:nvSpPr>
        <p:spPr>
          <a:xfrm>
            <a:off x="5658493" y="3501008"/>
            <a:ext cx="21782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Helvetica 35 Thin" panose="020B0403020202020204" pitchFamily="34" charset="0"/>
              </a:rPr>
              <a:t>(</a:t>
            </a:r>
            <a:r>
              <a:rPr lang="fr-FR" sz="1400" dirty="0" err="1" smtClean="0">
                <a:latin typeface="Helvetica 35 Thin" panose="020B0403020202020204" pitchFamily="34" charset="0"/>
              </a:rPr>
              <a:t>Encrypted</a:t>
            </a:r>
            <a:r>
              <a:rPr lang="fr-FR" sz="1400" dirty="0" smtClean="0">
                <a:latin typeface="Helvetica 35 Thin" panose="020B0403020202020204" pitchFamily="34" charset="0"/>
              </a:rPr>
              <a:t>) UID</a:t>
            </a:r>
            <a:endParaRPr lang="fr-FR" sz="1500" dirty="0">
              <a:latin typeface="Helvetica 35 Thin" panose="020B0403020202020204" pitchFamily="34" charset="0"/>
            </a:endParaRPr>
          </a:p>
        </p:txBody>
      </p:sp>
      <p:pic>
        <p:nvPicPr>
          <p:cNvPr id="20" name="Image 2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564" y="2276872"/>
            <a:ext cx="763802" cy="763802"/>
          </a:xfrm>
          <a:prstGeom prst="rect">
            <a:avLst/>
          </a:prstGeom>
        </p:spPr>
      </p:pic>
      <p:pic>
        <p:nvPicPr>
          <p:cNvPr id="21" name="Picture 5" descr="C:\Users\plgg3967\Pictures\man-attackin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462" y="2420888"/>
            <a:ext cx="558978" cy="55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ZoneTexte 36"/>
          <p:cNvSpPr txBox="1"/>
          <p:nvPr/>
        </p:nvSpPr>
        <p:spPr>
          <a:xfrm>
            <a:off x="5634117" y="4005064"/>
            <a:ext cx="225025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 err="1"/>
              <a:t>Auth.challenge</a:t>
            </a:r>
            <a:endParaRPr lang="fr-FR" sz="1500" dirty="0"/>
          </a:p>
        </p:txBody>
      </p:sp>
      <p:cxnSp>
        <p:nvCxnSpPr>
          <p:cNvPr id="23" name="Connecteur droit avec flèche 35"/>
          <p:cNvCxnSpPr/>
          <p:nvPr/>
        </p:nvCxnSpPr>
        <p:spPr>
          <a:xfrm flipH="1">
            <a:off x="5616116" y="4293096"/>
            <a:ext cx="2124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rved Down Arrow 42"/>
          <p:cNvSpPr/>
          <p:nvPr/>
        </p:nvSpPr>
        <p:spPr>
          <a:xfrm>
            <a:off x="3806157" y="3429000"/>
            <a:ext cx="1269899" cy="2160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5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366" y="2276872"/>
            <a:ext cx="763802" cy="763802"/>
          </a:xfrm>
          <a:prstGeom prst="rect">
            <a:avLst/>
          </a:prstGeom>
        </p:spPr>
      </p:pic>
      <p:sp>
        <p:nvSpPr>
          <p:cNvPr id="26" name="ZoneTexte 25"/>
          <p:cNvSpPr txBox="1"/>
          <p:nvPr/>
        </p:nvSpPr>
        <p:spPr>
          <a:xfrm>
            <a:off x="783862" y="5589240"/>
            <a:ext cx="230425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Adv. does not know </a:t>
            </a:r>
          </a:p>
          <a:p>
            <a:r>
              <a:rPr lang="en-US" dirty="0"/>
              <a:t>w</a:t>
            </a:r>
            <a:r>
              <a:rPr lang="en-US" dirty="0" smtClean="0"/>
              <a:t>hich client this is</a:t>
            </a:r>
            <a:endParaRPr lang="en-US" dirty="0"/>
          </a:p>
        </p:txBody>
      </p:sp>
      <p:cxnSp>
        <p:nvCxnSpPr>
          <p:cNvPr id="28" name="Connecteur droit avec flèche 27"/>
          <p:cNvCxnSpPr/>
          <p:nvPr/>
        </p:nvCxnSpPr>
        <p:spPr>
          <a:xfrm flipH="1">
            <a:off x="1691680" y="4665501"/>
            <a:ext cx="172302" cy="8623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5608398" y="5589240"/>
            <a:ext cx="230425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But he can trace it</a:t>
            </a:r>
            <a:endParaRPr lang="en-US" dirty="0"/>
          </a:p>
        </p:txBody>
      </p:sp>
      <p:cxnSp>
        <p:nvCxnSpPr>
          <p:cNvPr id="30" name="Connecteur droit avec flèche 29"/>
          <p:cNvCxnSpPr/>
          <p:nvPr/>
        </p:nvCxnSpPr>
        <p:spPr>
          <a:xfrm>
            <a:off x="5419009" y="4869159"/>
            <a:ext cx="1178807" cy="7135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54" descr="TzeenieWheenie_red_green_OK_not_OK_Icons"/>
          <p:cNvPicPr>
            <a:picLocks noChangeAspect="1" noChangeArrowheads="1"/>
          </p:cNvPicPr>
          <p:nvPr/>
        </p:nvPicPr>
        <p:blipFill>
          <a:blip r:embed="rId5" cstate="print"/>
          <a:srcRect r="50000"/>
          <a:stretch>
            <a:fillRect/>
          </a:stretch>
        </p:blipFill>
        <p:spPr bwMode="auto">
          <a:xfrm>
            <a:off x="4885413" y="4071760"/>
            <a:ext cx="298656" cy="298656"/>
          </a:xfrm>
          <a:prstGeom prst="rect">
            <a:avLst/>
          </a:prstGeom>
          <a:noFill/>
        </p:spPr>
      </p:pic>
      <p:pic>
        <p:nvPicPr>
          <p:cNvPr id="32" name="Picture 68" descr="TzeenieWheenie_red_green_OK_not_OK_Icons"/>
          <p:cNvPicPr>
            <a:picLocks noChangeAspect="1" noChangeArrowheads="1"/>
          </p:cNvPicPr>
          <p:nvPr/>
        </p:nvPicPr>
        <p:blipFill>
          <a:blip r:embed="rId6" cstate="print"/>
          <a:srcRect l="50000"/>
          <a:stretch>
            <a:fillRect/>
          </a:stretch>
        </p:blipFill>
        <p:spPr bwMode="auto">
          <a:xfrm>
            <a:off x="4974315" y="4943016"/>
            <a:ext cx="307324" cy="307323"/>
          </a:xfrm>
          <a:prstGeom prst="rect">
            <a:avLst/>
          </a:prstGeom>
          <a:noFill/>
        </p:spPr>
      </p:pic>
      <p:pic>
        <p:nvPicPr>
          <p:cNvPr id="3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588" y="4105358"/>
            <a:ext cx="763802" cy="763802"/>
          </a:xfrm>
          <a:prstGeom prst="rect">
            <a:avLst/>
          </a:prstGeom>
        </p:spPr>
      </p:pic>
      <p:pic>
        <p:nvPicPr>
          <p:cNvPr id="34" name="Image 2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604" y="4969454"/>
            <a:ext cx="763802" cy="76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98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raceability by resynchronization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1520" y="2935707"/>
            <a:ext cx="3945004" cy="178943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avec flèche 34"/>
          <p:cNvCxnSpPr/>
          <p:nvPr/>
        </p:nvCxnSpPr>
        <p:spPr>
          <a:xfrm>
            <a:off x="1097613" y="3861048"/>
            <a:ext cx="2124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35"/>
          <p:cNvCxnSpPr/>
          <p:nvPr/>
        </p:nvCxnSpPr>
        <p:spPr>
          <a:xfrm flipH="1">
            <a:off x="1069776" y="3356992"/>
            <a:ext cx="2124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36"/>
          <p:cNvSpPr txBox="1"/>
          <p:nvPr/>
        </p:nvSpPr>
        <p:spPr>
          <a:xfrm>
            <a:off x="1529662" y="3038386"/>
            <a:ext cx="21782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/>
              <a:t>UID </a:t>
            </a:r>
            <a:r>
              <a:rPr lang="fr-FR" sz="1500" dirty="0" err="1"/>
              <a:t>Request</a:t>
            </a:r>
            <a:r>
              <a:rPr lang="fr-FR" sz="1500" dirty="0"/>
              <a:t/>
            </a:r>
            <a:br>
              <a:rPr lang="fr-FR" sz="1500" dirty="0"/>
            </a:br>
            <a:endParaRPr lang="fr-FR" sz="1500" dirty="0"/>
          </a:p>
        </p:txBody>
      </p:sp>
      <p:sp>
        <p:nvSpPr>
          <p:cNvPr id="8" name="ZoneTexte 37"/>
          <p:cNvSpPr txBox="1"/>
          <p:nvPr/>
        </p:nvSpPr>
        <p:spPr>
          <a:xfrm>
            <a:off x="1121989" y="3501008"/>
            <a:ext cx="21782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Helvetica 35 Thin" panose="020B0403020202020204" pitchFamily="34" charset="0"/>
              </a:rPr>
              <a:t>IMSI/TMSI</a:t>
            </a:r>
            <a:endParaRPr lang="fr-FR" sz="1500" dirty="0">
              <a:latin typeface="Helvetica 35 Thin" panose="020B0403020202020204" pitchFamily="34" charset="0"/>
            </a:endParaRPr>
          </a:p>
        </p:txBody>
      </p:sp>
      <p:pic>
        <p:nvPicPr>
          <p:cNvPr id="9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22" y="2276872"/>
            <a:ext cx="763802" cy="763802"/>
          </a:xfrm>
          <a:prstGeom prst="rect">
            <a:avLst/>
          </a:prstGeom>
        </p:spPr>
      </p:pic>
      <p:pic>
        <p:nvPicPr>
          <p:cNvPr id="10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195" y="2394578"/>
            <a:ext cx="486579" cy="486579"/>
          </a:xfrm>
          <a:prstGeom prst="rect">
            <a:avLst/>
          </a:prstGeom>
        </p:spPr>
      </p:pic>
      <p:pic>
        <p:nvPicPr>
          <p:cNvPr id="11" name="Picture 5" descr="C:\Users\plgg3967\Pictures\man-attackin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420888"/>
            <a:ext cx="558978" cy="55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C:\Users\plgg3967\Pictures\man-attackin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022150"/>
            <a:ext cx="558978" cy="55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Connecteur droit avec flèche 35"/>
          <p:cNvCxnSpPr/>
          <p:nvPr/>
        </p:nvCxnSpPr>
        <p:spPr>
          <a:xfrm flipH="1">
            <a:off x="2096644" y="4221088"/>
            <a:ext cx="1071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36"/>
          <p:cNvSpPr txBox="1"/>
          <p:nvPr/>
        </p:nvSpPr>
        <p:spPr>
          <a:xfrm>
            <a:off x="2096644" y="3955122"/>
            <a:ext cx="12512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 err="1"/>
              <a:t>Auth</a:t>
            </a:r>
            <a:r>
              <a:rPr lang="fr-FR" sz="1500" dirty="0"/>
              <a:t>.</a:t>
            </a:r>
          </a:p>
          <a:p>
            <a:pPr algn="ctr"/>
            <a:r>
              <a:rPr lang="fr-FR" sz="1500" dirty="0"/>
              <a:t>challenge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436096" y="2935707"/>
            <a:ext cx="2520279" cy="23146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6" name="Connecteur droit avec flèche 34"/>
          <p:cNvCxnSpPr/>
          <p:nvPr/>
        </p:nvCxnSpPr>
        <p:spPr>
          <a:xfrm>
            <a:off x="5634117" y="3789040"/>
            <a:ext cx="2124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35"/>
          <p:cNvCxnSpPr/>
          <p:nvPr/>
        </p:nvCxnSpPr>
        <p:spPr>
          <a:xfrm flipH="1">
            <a:off x="5606280" y="3356992"/>
            <a:ext cx="2124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36"/>
          <p:cNvSpPr txBox="1"/>
          <p:nvPr/>
        </p:nvSpPr>
        <p:spPr>
          <a:xfrm>
            <a:off x="6066166" y="3038386"/>
            <a:ext cx="21782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/>
              <a:t>UID </a:t>
            </a:r>
            <a:r>
              <a:rPr lang="fr-FR" sz="1500" dirty="0" err="1"/>
              <a:t>Request</a:t>
            </a:r>
            <a:r>
              <a:rPr lang="fr-FR" sz="1500" dirty="0"/>
              <a:t/>
            </a:r>
            <a:br>
              <a:rPr lang="fr-FR" sz="1500" dirty="0"/>
            </a:br>
            <a:endParaRPr lang="fr-FR" sz="1500" dirty="0"/>
          </a:p>
        </p:txBody>
      </p:sp>
      <p:sp>
        <p:nvSpPr>
          <p:cNvPr id="19" name="ZoneTexte 37"/>
          <p:cNvSpPr txBox="1"/>
          <p:nvPr/>
        </p:nvSpPr>
        <p:spPr>
          <a:xfrm>
            <a:off x="5658493" y="3501008"/>
            <a:ext cx="21782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Helvetica 35 Thin" panose="020B0403020202020204" pitchFamily="34" charset="0"/>
              </a:rPr>
              <a:t>IMSI/TMSI</a:t>
            </a:r>
            <a:endParaRPr lang="fr-FR" sz="1500" dirty="0">
              <a:latin typeface="Helvetica 35 Thin" panose="020B0403020202020204" pitchFamily="34" charset="0"/>
            </a:endParaRPr>
          </a:p>
        </p:txBody>
      </p:sp>
      <p:pic>
        <p:nvPicPr>
          <p:cNvPr id="20" name="Image 2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564" y="2276872"/>
            <a:ext cx="763802" cy="763802"/>
          </a:xfrm>
          <a:prstGeom prst="rect">
            <a:avLst/>
          </a:prstGeom>
        </p:spPr>
      </p:pic>
      <p:pic>
        <p:nvPicPr>
          <p:cNvPr id="21" name="Picture 5" descr="C:\Users\plgg3967\Pictures\man-attackin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128" y="2359854"/>
            <a:ext cx="558978" cy="55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ZoneTexte 36"/>
          <p:cNvSpPr txBox="1"/>
          <p:nvPr/>
        </p:nvSpPr>
        <p:spPr>
          <a:xfrm>
            <a:off x="5634117" y="3933056"/>
            <a:ext cx="225025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 err="1"/>
              <a:t>Auth.challenge</a:t>
            </a:r>
            <a:endParaRPr lang="fr-FR" sz="1500" dirty="0"/>
          </a:p>
        </p:txBody>
      </p:sp>
      <p:cxnSp>
        <p:nvCxnSpPr>
          <p:cNvPr id="23" name="Connecteur droit avec flèche 35"/>
          <p:cNvCxnSpPr/>
          <p:nvPr/>
        </p:nvCxnSpPr>
        <p:spPr>
          <a:xfrm flipH="1">
            <a:off x="5616116" y="4221088"/>
            <a:ext cx="2124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rved Down Arrow 42"/>
          <p:cNvSpPr/>
          <p:nvPr/>
        </p:nvSpPr>
        <p:spPr>
          <a:xfrm>
            <a:off x="4331601" y="3413903"/>
            <a:ext cx="960479" cy="23112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5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366" y="2276872"/>
            <a:ext cx="763802" cy="763802"/>
          </a:xfrm>
          <a:prstGeom prst="rect">
            <a:avLst/>
          </a:prstGeom>
        </p:spPr>
      </p:pic>
      <p:sp>
        <p:nvSpPr>
          <p:cNvPr id="26" name="ZoneTexte 25"/>
          <p:cNvSpPr txBox="1"/>
          <p:nvPr/>
        </p:nvSpPr>
        <p:spPr>
          <a:xfrm>
            <a:off x="783862" y="5589240"/>
            <a:ext cx="230425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Attack repeated a number of times</a:t>
            </a:r>
            <a:endParaRPr lang="en-US" dirty="0"/>
          </a:p>
        </p:txBody>
      </p:sp>
      <p:cxnSp>
        <p:nvCxnSpPr>
          <p:cNvPr id="27" name="Connecteur droit avec flèche 26"/>
          <p:cNvCxnSpPr/>
          <p:nvPr/>
        </p:nvCxnSpPr>
        <p:spPr>
          <a:xfrm flipH="1">
            <a:off x="1691680" y="4665501"/>
            <a:ext cx="172302" cy="8623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54" descr="TzeenieWheenie_red_green_OK_not_OK_Icons"/>
          <p:cNvPicPr>
            <a:picLocks noChangeAspect="1" noChangeArrowheads="1"/>
          </p:cNvPicPr>
          <p:nvPr/>
        </p:nvPicPr>
        <p:blipFill>
          <a:blip r:embed="rId5" cstate="print"/>
          <a:srcRect r="50000"/>
          <a:stretch>
            <a:fillRect/>
          </a:stretch>
        </p:blipFill>
        <p:spPr bwMode="auto">
          <a:xfrm>
            <a:off x="7945752" y="4221088"/>
            <a:ext cx="298656" cy="298656"/>
          </a:xfrm>
          <a:prstGeom prst="rect">
            <a:avLst/>
          </a:prstGeom>
          <a:noFill/>
        </p:spPr>
      </p:pic>
      <p:pic>
        <p:nvPicPr>
          <p:cNvPr id="31" name="Picture 68" descr="TzeenieWheenie_red_green_OK_not_OK_Icons"/>
          <p:cNvPicPr>
            <a:picLocks noChangeAspect="1" noChangeArrowheads="1"/>
          </p:cNvPicPr>
          <p:nvPr/>
        </p:nvPicPr>
        <p:blipFill>
          <a:blip r:embed="rId6" cstate="print"/>
          <a:srcRect l="50000"/>
          <a:stretch>
            <a:fillRect/>
          </a:stretch>
        </p:blipFill>
        <p:spPr bwMode="auto">
          <a:xfrm>
            <a:off x="7848209" y="4824512"/>
            <a:ext cx="307324" cy="307323"/>
          </a:xfrm>
          <a:prstGeom prst="rect">
            <a:avLst/>
          </a:prstGeom>
          <a:noFill/>
        </p:spPr>
      </p:pic>
      <p:pic>
        <p:nvPicPr>
          <p:cNvPr id="32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363" y="4266984"/>
            <a:ext cx="648072" cy="648072"/>
          </a:xfrm>
          <a:prstGeom prst="rect">
            <a:avLst/>
          </a:prstGeom>
        </p:spPr>
      </p:pic>
      <p:pic>
        <p:nvPicPr>
          <p:cNvPr id="33" name="Image 2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0498" y="4850950"/>
            <a:ext cx="763802" cy="76380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4" name="ZoneTexte 33"/>
              <p:cNvSpPr txBox="1"/>
              <p:nvPr/>
            </p:nvSpPr>
            <p:spPr>
              <a:xfrm>
                <a:off x="3131840" y="3912647"/>
                <a:ext cx="1123842" cy="6677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Update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Sq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Op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ZoneText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3912647"/>
                <a:ext cx="1123842" cy="667747"/>
              </a:xfrm>
              <a:prstGeom prst="rect">
                <a:avLst/>
              </a:prstGeom>
              <a:blipFill>
                <a:blip r:embed="rId7"/>
                <a:stretch>
                  <a:fillRect l="-4891" t="-5505" b="-55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ZoneTexte 34"/>
          <p:cNvSpPr txBox="1"/>
          <p:nvPr/>
        </p:nvSpPr>
        <p:spPr>
          <a:xfrm>
            <a:off x="207798" y="4139788"/>
            <a:ext cx="1339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update</a:t>
            </a:r>
            <a:endParaRPr lang="en-US" dirty="0"/>
          </a:p>
        </p:txBody>
      </p:sp>
      <p:cxnSp>
        <p:nvCxnSpPr>
          <p:cNvPr id="36" name="Connecteur droit avec flèche 34"/>
          <p:cNvCxnSpPr/>
          <p:nvPr/>
        </p:nvCxnSpPr>
        <p:spPr>
          <a:xfrm>
            <a:off x="5652120" y="4672881"/>
            <a:ext cx="2124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7"/>
          <p:cNvSpPr txBox="1"/>
          <p:nvPr/>
        </p:nvSpPr>
        <p:spPr>
          <a:xfrm>
            <a:off x="5815260" y="4409177"/>
            <a:ext cx="1925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err="1" smtClean="0">
                <a:latin typeface="Helvetica 35 Thin" panose="020B0403020202020204" pitchFamily="34" charset="0"/>
              </a:rPr>
              <a:t>Resynchronization</a:t>
            </a:r>
            <a:endParaRPr lang="fr-FR" sz="1500" dirty="0">
              <a:latin typeface="Helvetica 35 Thin" panose="020B0403020202020204" pitchFamily="34" charset="0"/>
            </a:endParaRPr>
          </a:p>
        </p:txBody>
      </p:sp>
      <p:cxnSp>
        <p:nvCxnSpPr>
          <p:cNvPr id="38" name="Connecteur droit avec flèche 34"/>
          <p:cNvCxnSpPr/>
          <p:nvPr/>
        </p:nvCxnSpPr>
        <p:spPr>
          <a:xfrm>
            <a:off x="5652120" y="5013176"/>
            <a:ext cx="2124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821" y="2366357"/>
            <a:ext cx="486579" cy="486579"/>
          </a:xfrm>
          <a:prstGeom prst="rect">
            <a:avLst/>
          </a:prstGeom>
        </p:spPr>
      </p:pic>
      <p:sp>
        <p:nvSpPr>
          <p:cNvPr id="40" name="ZoneTexte 37"/>
          <p:cNvSpPr txBox="1"/>
          <p:nvPr/>
        </p:nvSpPr>
        <p:spPr>
          <a:xfrm>
            <a:off x="5796136" y="4777407"/>
            <a:ext cx="1925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err="1" smtClean="0">
                <a:latin typeface="Helvetica 35 Thin" panose="020B0403020202020204" pitchFamily="34" charset="0"/>
              </a:rPr>
              <a:t>Failure</a:t>
            </a:r>
            <a:r>
              <a:rPr lang="fr-FR" sz="1400" dirty="0" smtClean="0">
                <a:latin typeface="Helvetica 35 Thin" panose="020B0403020202020204" pitchFamily="34" charset="0"/>
              </a:rPr>
              <a:t> (</a:t>
            </a:r>
            <a:r>
              <a:rPr lang="fr-FR" sz="1400" dirty="0" err="1" smtClean="0">
                <a:latin typeface="Helvetica 35 Thin" panose="020B0403020202020204" pitchFamily="34" charset="0"/>
              </a:rPr>
              <a:t>wrong</a:t>
            </a:r>
            <a:r>
              <a:rPr lang="fr-FR" sz="1400" dirty="0" smtClean="0">
                <a:latin typeface="Helvetica 35 Thin" panose="020B0403020202020204" pitchFamily="34" charset="0"/>
              </a:rPr>
              <a:t> key)</a:t>
            </a:r>
            <a:endParaRPr lang="fr-FR" sz="1500" dirty="0">
              <a:latin typeface="Helvetica 35 Thin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19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Authenticated Key Exchange</a:t>
            </a:r>
            <a:br>
              <a:rPr lang="en-US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936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43000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raceability by TMSI-Reallocation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27584" y="2780717"/>
            <a:ext cx="2772307" cy="345659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avec flèche 34"/>
          <p:cNvCxnSpPr/>
          <p:nvPr/>
        </p:nvCxnSpPr>
        <p:spPr>
          <a:xfrm>
            <a:off x="1097613" y="3706058"/>
            <a:ext cx="2124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35"/>
          <p:cNvCxnSpPr/>
          <p:nvPr/>
        </p:nvCxnSpPr>
        <p:spPr>
          <a:xfrm flipH="1">
            <a:off x="1069776" y="3202002"/>
            <a:ext cx="2124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36"/>
          <p:cNvSpPr txBox="1"/>
          <p:nvPr/>
        </p:nvSpPr>
        <p:spPr>
          <a:xfrm>
            <a:off x="1529662" y="2883396"/>
            <a:ext cx="21782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/>
              <a:t>UID </a:t>
            </a:r>
            <a:r>
              <a:rPr lang="fr-FR" sz="1500" dirty="0" err="1"/>
              <a:t>Request</a:t>
            </a:r>
            <a:r>
              <a:rPr lang="fr-FR" sz="1500" dirty="0"/>
              <a:t/>
            </a:r>
            <a:br>
              <a:rPr lang="fr-FR" sz="1500" dirty="0"/>
            </a:br>
            <a:endParaRPr lang="fr-FR" sz="1500" dirty="0"/>
          </a:p>
        </p:txBody>
      </p:sp>
      <p:sp>
        <p:nvSpPr>
          <p:cNvPr id="8" name="ZoneTexte 37"/>
          <p:cNvSpPr txBox="1"/>
          <p:nvPr/>
        </p:nvSpPr>
        <p:spPr>
          <a:xfrm>
            <a:off x="1121989" y="3346018"/>
            <a:ext cx="21782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Helvetica 35 Thin" panose="020B0403020202020204" pitchFamily="34" charset="0"/>
              </a:rPr>
              <a:t>IMSI/TMSI</a:t>
            </a:r>
            <a:endParaRPr lang="fr-FR" sz="1500" dirty="0">
              <a:latin typeface="Helvetica 35 Thin" panose="020B04030202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195" y="2239588"/>
            <a:ext cx="486579" cy="486579"/>
          </a:xfrm>
          <a:prstGeom prst="rect">
            <a:avLst/>
          </a:prstGeom>
        </p:spPr>
      </p:pic>
      <p:pic>
        <p:nvPicPr>
          <p:cNvPr id="10" name="Picture 5" descr="C:\Users\plgg3967\Pictures\man-attacki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265898"/>
            <a:ext cx="558978" cy="55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plgg3967\Pictures\man-attacki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864180"/>
            <a:ext cx="558978" cy="55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Connecteur droit avec flèche 35"/>
          <p:cNvCxnSpPr/>
          <p:nvPr/>
        </p:nvCxnSpPr>
        <p:spPr>
          <a:xfrm flipH="1">
            <a:off x="2096644" y="5063118"/>
            <a:ext cx="1071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36"/>
          <p:cNvSpPr txBox="1"/>
          <p:nvPr/>
        </p:nvSpPr>
        <p:spPr>
          <a:xfrm>
            <a:off x="2096644" y="4797152"/>
            <a:ext cx="125122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 err="1" smtClean="0"/>
              <a:t>Enc</a:t>
            </a:r>
            <a:r>
              <a:rPr lang="fr-FR" sz="1500" dirty="0" smtClean="0"/>
              <a:t>(TMSI)</a:t>
            </a:r>
            <a:endParaRPr lang="fr-FR" sz="1500" dirty="0"/>
          </a:p>
        </p:txBody>
      </p:sp>
      <p:sp>
        <p:nvSpPr>
          <p:cNvPr id="14" name="Rectangle 13"/>
          <p:cNvSpPr/>
          <p:nvPr/>
        </p:nvSpPr>
        <p:spPr>
          <a:xfrm>
            <a:off x="5436096" y="2780717"/>
            <a:ext cx="2520279" cy="165639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avec flèche 34"/>
          <p:cNvCxnSpPr/>
          <p:nvPr/>
        </p:nvCxnSpPr>
        <p:spPr>
          <a:xfrm>
            <a:off x="5634117" y="3634050"/>
            <a:ext cx="2124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35"/>
          <p:cNvCxnSpPr/>
          <p:nvPr/>
        </p:nvCxnSpPr>
        <p:spPr>
          <a:xfrm flipH="1">
            <a:off x="5606280" y="3202002"/>
            <a:ext cx="2124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36"/>
          <p:cNvSpPr txBox="1"/>
          <p:nvPr/>
        </p:nvSpPr>
        <p:spPr>
          <a:xfrm>
            <a:off x="6066166" y="2883396"/>
            <a:ext cx="21782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/>
              <a:t>UID </a:t>
            </a:r>
            <a:r>
              <a:rPr lang="fr-FR" sz="1500" dirty="0" err="1"/>
              <a:t>Request</a:t>
            </a:r>
            <a:r>
              <a:rPr lang="fr-FR" sz="1500" dirty="0"/>
              <a:t/>
            </a:r>
            <a:br>
              <a:rPr lang="fr-FR" sz="1500" dirty="0"/>
            </a:br>
            <a:endParaRPr lang="fr-FR" sz="1500" dirty="0"/>
          </a:p>
        </p:txBody>
      </p:sp>
      <p:sp>
        <p:nvSpPr>
          <p:cNvPr id="18" name="ZoneTexte 37"/>
          <p:cNvSpPr txBox="1"/>
          <p:nvPr/>
        </p:nvSpPr>
        <p:spPr>
          <a:xfrm>
            <a:off x="5658493" y="3346018"/>
            <a:ext cx="21782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Helvetica 35 Thin" panose="020B0403020202020204" pitchFamily="34" charset="0"/>
              </a:rPr>
              <a:t>IMSI/TMSI</a:t>
            </a:r>
            <a:endParaRPr lang="fr-FR" sz="1500" dirty="0">
              <a:latin typeface="Helvetica 35 Thin" panose="020B0403020202020204" pitchFamily="34" charset="0"/>
            </a:endParaRPr>
          </a:p>
        </p:txBody>
      </p:sp>
      <p:pic>
        <p:nvPicPr>
          <p:cNvPr id="19" name="Picture 5" descr="C:\Users\plgg3967\Pictures\man-attacki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128" y="2204864"/>
            <a:ext cx="558978" cy="55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Curved Down Arrow 42"/>
          <p:cNvSpPr/>
          <p:nvPr/>
        </p:nvSpPr>
        <p:spPr>
          <a:xfrm>
            <a:off x="4002309" y="3258913"/>
            <a:ext cx="1289771" cy="17848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5" name="Picture 54" descr="TzeenieWheenie_red_green_OK_not_OK_Icons"/>
          <p:cNvPicPr>
            <a:picLocks noChangeAspect="1" noChangeArrowheads="1"/>
          </p:cNvPicPr>
          <p:nvPr/>
        </p:nvPicPr>
        <p:blipFill>
          <a:blip r:embed="rId4" cstate="print"/>
          <a:srcRect r="50000"/>
          <a:stretch>
            <a:fillRect/>
          </a:stretch>
        </p:blipFill>
        <p:spPr bwMode="auto">
          <a:xfrm>
            <a:off x="8039622" y="3259472"/>
            <a:ext cx="298656" cy="298656"/>
          </a:xfrm>
          <a:prstGeom prst="rect">
            <a:avLst/>
          </a:prstGeom>
          <a:noFill/>
        </p:spPr>
      </p:pic>
      <p:pic>
        <p:nvPicPr>
          <p:cNvPr id="26" name="Picture 68" descr="TzeenieWheenie_red_green_OK_not_OK_Icons"/>
          <p:cNvPicPr>
            <a:picLocks noChangeAspect="1" noChangeArrowheads="1"/>
          </p:cNvPicPr>
          <p:nvPr/>
        </p:nvPicPr>
        <p:blipFill>
          <a:blip r:embed="rId5" cstate="print"/>
          <a:srcRect l="50000"/>
          <a:stretch>
            <a:fillRect/>
          </a:stretch>
        </p:blipFill>
        <p:spPr bwMode="auto">
          <a:xfrm>
            <a:off x="7942079" y="3862896"/>
            <a:ext cx="307324" cy="307323"/>
          </a:xfrm>
          <a:prstGeom prst="rect">
            <a:avLst/>
          </a:prstGeom>
          <a:noFill/>
        </p:spPr>
      </p:pic>
      <p:pic>
        <p:nvPicPr>
          <p:cNvPr id="27" name="Imag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2233" y="3305368"/>
            <a:ext cx="648072" cy="648072"/>
          </a:xfrm>
          <a:prstGeom prst="rect">
            <a:avLst/>
          </a:prstGeom>
        </p:spPr>
      </p:pic>
      <p:pic>
        <p:nvPicPr>
          <p:cNvPr id="28" name="Image 2"/>
          <p:cNvPicPr>
            <a:picLocks noChangeAspect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3889334"/>
            <a:ext cx="763802" cy="763802"/>
          </a:xfrm>
          <a:prstGeom prst="rect">
            <a:avLst/>
          </a:prstGeom>
        </p:spPr>
      </p:pic>
      <p:pic>
        <p:nvPicPr>
          <p:cNvPr id="34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821" y="2211367"/>
            <a:ext cx="486579" cy="486579"/>
          </a:xfrm>
          <a:prstGeom prst="rect">
            <a:avLst/>
          </a:prstGeom>
        </p:spPr>
      </p:pic>
      <p:pic>
        <p:nvPicPr>
          <p:cNvPr id="36" name="Imag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22" y="2132856"/>
            <a:ext cx="763802" cy="763802"/>
          </a:xfrm>
          <a:prstGeom prst="rect">
            <a:avLst/>
          </a:prstGeom>
        </p:spPr>
      </p:pic>
      <p:cxnSp>
        <p:nvCxnSpPr>
          <p:cNvPr id="37" name="Connecteur droit avec flèche 35"/>
          <p:cNvCxnSpPr/>
          <p:nvPr/>
        </p:nvCxnSpPr>
        <p:spPr>
          <a:xfrm flipH="1">
            <a:off x="1115616" y="4251662"/>
            <a:ext cx="2124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6"/>
          <p:cNvSpPr txBox="1"/>
          <p:nvPr/>
        </p:nvSpPr>
        <p:spPr>
          <a:xfrm>
            <a:off x="1187624" y="3933056"/>
            <a:ext cx="217824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 err="1" smtClean="0"/>
              <a:t>Auth.challenge</a:t>
            </a:r>
            <a:endParaRPr lang="fr-FR" sz="1500" dirty="0"/>
          </a:p>
        </p:txBody>
      </p:sp>
      <p:cxnSp>
        <p:nvCxnSpPr>
          <p:cNvPr id="39" name="Connecteur droit avec flèche 35"/>
          <p:cNvCxnSpPr/>
          <p:nvPr/>
        </p:nvCxnSpPr>
        <p:spPr>
          <a:xfrm flipH="1">
            <a:off x="1097614" y="4653136"/>
            <a:ext cx="2124236" cy="0"/>
          </a:xfrm>
          <a:prstGeom prst="straightConnector1">
            <a:avLst/>
          </a:prstGeom>
          <a:ln>
            <a:headEnd type="stealth" w="lg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6"/>
          <p:cNvSpPr txBox="1"/>
          <p:nvPr/>
        </p:nvSpPr>
        <p:spPr>
          <a:xfrm>
            <a:off x="1169622" y="4365104"/>
            <a:ext cx="217824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 err="1" smtClean="0"/>
              <a:t>Response</a:t>
            </a:r>
            <a:endParaRPr lang="fr-FR" sz="1500" dirty="0"/>
          </a:p>
        </p:txBody>
      </p:sp>
      <p:cxnSp>
        <p:nvCxnSpPr>
          <p:cNvPr id="41" name="Connecteur droit avec flèche 35"/>
          <p:cNvCxnSpPr/>
          <p:nvPr/>
        </p:nvCxnSpPr>
        <p:spPr>
          <a:xfrm flipH="1">
            <a:off x="1043608" y="5711190"/>
            <a:ext cx="1071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36"/>
          <p:cNvSpPr txBox="1"/>
          <p:nvPr/>
        </p:nvSpPr>
        <p:spPr>
          <a:xfrm>
            <a:off x="899592" y="5445224"/>
            <a:ext cx="125122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 err="1" smtClean="0"/>
              <a:t>random</a:t>
            </a:r>
            <a:endParaRPr lang="fr-FR" sz="1500" dirty="0"/>
          </a:p>
        </p:txBody>
      </p:sp>
      <p:pic>
        <p:nvPicPr>
          <p:cNvPr id="44" name="Image 2"/>
          <p:cNvPicPr>
            <a:picLocks noChangeAspect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564" y="2060848"/>
            <a:ext cx="763802" cy="763802"/>
          </a:xfrm>
          <a:prstGeom prst="rect">
            <a:avLst/>
          </a:prstGeom>
        </p:spPr>
      </p:pic>
      <p:pic>
        <p:nvPicPr>
          <p:cNvPr id="45" name="Imag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366" y="2060848"/>
            <a:ext cx="763802" cy="76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26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counter-proposals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Easy fix: security even with server corruptions</a:t>
            </a:r>
          </a:p>
          <a:p>
            <a:pPr lvl="1"/>
            <a:r>
              <a:rPr lang="en-US" dirty="0" smtClean="0"/>
              <a:t>Add server identifier to all cryptographic functions</a:t>
            </a:r>
          </a:p>
          <a:p>
            <a:pPr lvl="1"/>
            <a:r>
              <a:rPr lang="en-US" dirty="0" smtClean="0"/>
              <a:t>Even if a server is corrupted, the adversary cannot use its identity in a different area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Harder fix: better privacy</a:t>
            </a:r>
          </a:p>
          <a:p>
            <a:pPr lvl="1"/>
            <a:r>
              <a:rPr lang="en-US" dirty="0" smtClean="0"/>
              <a:t>Encrypt TMSI in smarter way:</a:t>
            </a:r>
          </a:p>
          <a:p>
            <a:pPr lvl="2"/>
            <a:r>
              <a:rPr lang="en-US" dirty="0" smtClean="0"/>
              <a:t>Use symmetric encryption inside PKE scheme</a:t>
            </a:r>
          </a:p>
          <a:p>
            <a:pPr lvl="2"/>
            <a:r>
              <a:rPr lang="en-US" dirty="0" smtClean="0"/>
              <a:t>Use Operator as soon as an attack is detected</a:t>
            </a:r>
          </a:p>
          <a:p>
            <a:pPr lvl="1"/>
            <a:r>
              <a:rPr lang="en-US" dirty="0" smtClean="0"/>
              <a:t>Remove need for resynchronization</a:t>
            </a:r>
          </a:p>
          <a:p>
            <a:pPr lvl="1"/>
            <a:r>
              <a:rPr lang="en-US" dirty="0" smtClean="0"/>
              <a:t>Add authentication at TMSI reallocation</a:t>
            </a:r>
          </a:p>
          <a:p>
            <a:pPr lvl="1"/>
            <a:r>
              <a:rPr lang="en-US" dirty="0" smtClean="0"/>
              <a:t>Optimality: impossibility result for better privacy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10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Towards 5G</a:t>
            </a:r>
            <a:br>
              <a:rPr lang="en-US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50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new primitives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3G/4G AKA provides some limited security</a:t>
            </a:r>
          </a:p>
          <a:p>
            <a:pPr lvl="1"/>
            <a:r>
              <a:rPr lang="en-US" dirty="0" smtClean="0"/>
              <a:t>And we can fix it to get better privacy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Some AKA problems: </a:t>
            </a:r>
          </a:p>
          <a:p>
            <a:pPr lvl="1"/>
            <a:r>
              <a:rPr lang="en-US" dirty="0" smtClean="0"/>
              <a:t>Currently all computation done at the operator’s end</a:t>
            </a:r>
          </a:p>
          <a:p>
            <a:pPr lvl="1"/>
            <a:r>
              <a:rPr lang="en-US" dirty="0" smtClean="0"/>
              <a:t>Legal interceptions: operators reveal long-term keys</a:t>
            </a:r>
          </a:p>
          <a:p>
            <a:pPr lvl="2"/>
            <a:r>
              <a:rPr lang="en-US" dirty="0" smtClean="0"/>
              <a:t>… thus giving away more data than necessary</a:t>
            </a:r>
            <a:endParaRPr lang="en-US" dirty="0"/>
          </a:p>
          <a:p>
            <a:pPr lvl="1"/>
            <a:r>
              <a:rPr lang="en-US" dirty="0" smtClean="0"/>
              <a:t>Strong deviation in practical implementations</a:t>
            </a:r>
          </a:p>
          <a:p>
            <a:pPr lvl="2"/>
            <a:r>
              <a:rPr lang="en-US" dirty="0" smtClean="0"/>
              <a:t>For instance TMSI, LAI not always used in practice since “you have no privacy, get over it!”</a:t>
            </a:r>
            <a:endParaRPr lang="en-US" dirty="0"/>
          </a:p>
          <a:p>
            <a:pPr lvl="1"/>
            <a:r>
              <a:rPr lang="en-US" dirty="0" smtClean="0"/>
              <a:t>Application-layer primitives problematic</a:t>
            </a:r>
          </a:p>
          <a:p>
            <a:pPr lvl="1"/>
            <a:r>
              <a:rPr lang="en-US" dirty="0" smtClean="0"/>
              <a:t>No concept of “end-to-end”, everything goes through Op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468585"/>
              </p:ext>
            </p:extLst>
          </p:nvPr>
        </p:nvGraphicFramePr>
        <p:xfrm>
          <a:off x="2051720" y="2492896"/>
          <a:ext cx="4824536" cy="3708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824536">
                  <a:extLst>
                    <a:ext uri="{9D8B030D-6E8A-4147-A177-3AD203B41FA5}">
                      <a16:colId xmlns:a16="http://schemas.microsoft.com/office/drawing/2014/main" val="2574205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But should we use it for 5G networks?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96000">
                          <a:schemeClr val="accent1">
                            <a:lumMod val="7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path path="rect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1965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6637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for 5G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fundamental leap (akin to TLS 1.3 vs 1.2)</a:t>
            </a:r>
          </a:p>
          <a:p>
            <a:r>
              <a:rPr lang="en-US" dirty="0" smtClean="0"/>
              <a:t>What we need:</a:t>
            </a:r>
          </a:p>
          <a:p>
            <a:pPr lvl="1"/>
            <a:r>
              <a:rPr lang="en-US" dirty="0" smtClean="0"/>
              <a:t>Protocol that allows for </a:t>
            </a:r>
            <a:r>
              <a:rPr lang="en-US" dirty="0" err="1" smtClean="0"/>
              <a:t>unfederated</a:t>
            </a:r>
            <a:r>
              <a:rPr lang="en-US" dirty="0" smtClean="0"/>
              <a:t> E2E security</a:t>
            </a:r>
          </a:p>
          <a:p>
            <a:pPr lvl="2"/>
            <a:r>
              <a:rPr lang="en-US" dirty="0" smtClean="0"/>
              <a:t>… including Peer-to-Peer types of connections</a:t>
            </a:r>
          </a:p>
          <a:p>
            <a:pPr lvl="1"/>
            <a:r>
              <a:rPr lang="en-US" dirty="0" smtClean="0"/>
              <a:t>Usability: must answer to Legal Interceptions</a:t>
            </a:r>
          </a:p>
          <a:p>
            <a:pPr lvl="2"/>
            <a:r>
              <a:rPr lang="en-US" dirty="0" smtClean="0"/>
              <a:t>But we should allow operators to give away less data</a:t>
            </a:r>
          </a:p>
          <a:p>
            <a:pPr lvl="1"/>
            <a:r>
              <a:rPr lang="en-US" dirty="0" smtClean="0"/>
              <a:t>Different handshakes for different situations:</a:t>
            </a:r>
          </a:p>
          <a:p>
            <a:pPr lvl="2"/>
            <a:r>
              <a:rPr lang="en-US" dirty="0" smtClean="0"/>
              <a:t>Roaming and domestic</a:t>
            </a:r>
          </a:p>
          <a:p>
            <a:pPr lvl="2"/>
            <a:r>
              <a:rPr lang="en-US" dirty="0" smtClean="0"/>
              <a:t>Client-server vs. P2P</a:t>
            </a:r>
            <a:endParaRPr lang="en-US" dirty="0"/>
          </a:p>
          <a:p>
            <a:pPr lvl="1"/>
            <a:r>
              <a:rPr lang="en-US" dirty="0" smtClean="0"/>
              <a:t>Better application-layer primitives</a:t>
            </a:r>
          </a:p>
          <a:p>
            <a:pPr lvl="2"/>
            <a:r>
              <a:rPr lang="en-US" dirty="0" smtClean="0"/>
              <a:t>Including lightweight primitives for data-stream transfer</a:t>
            </a:r>
            <a:endParaRPr lang="en-US" dirty="0"/>
          </a:p>
          <a:p>
            <a:pPr lvl="1"/>
            <a:r>
              <a:rPr lang="en-US" dirty="0" smtClean="0"/>
              <a:t>Efficiency, compliance to legal </a:t>
            </a:r>
            <a:r>
              <a:rPr lang="en-US" dirty="0" smtClean="0"/>
              <a:t>standards</a:t>
            </a:r>
            <a:r>
              <a:rPr lang="en-US" dirty="0" smtClean="0"/>
              <a:t>, ease of use!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3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r>
              <a:rPr lang="en-US" sz="2200" dirty="0" smtClean="0"/>
              <a:t>Goal:</a:t>
            </a:r>
          </a:p>
          <a:p>
            <a:endParaRPr lang="en-US" sz="2200" dirty="0" smtClean="0"/>
          </a:p>
          <a:p>
            <a:endParaRPr lang="en-US" sz="2200" dirty="0"/>
          </a:p>
          <a:p>
            <a:r>
              <a:rPr lang="en-US" sz="2200" dirty="0" smtClean="0"/>
              <a:t>Insecure channels:</a:t>
            </a:r>
          </a:p>
          <a:p>
            <a:pPr lvl="1"/>
            <a:r>
              <a:rPr lang="en-US" sz="1900" dirty="0" smtClean="0"/>
              <a:t>The Internet (HTTP://)</a:t>
            </a:r>
          </a:p>
          <a:p>
            <a:pPr lvl="1"/>
            <a:r>
              <a:rPr lang="en-US" sz="1900" dirty="0" smtClean="0"/>
              <a:t>Mobile networks (2G, 3G, 4G…)</a:t>
            </a:r>
          </a:p>
          <a:p>
            <a:pPr lvl="1"/>
            <a:r>
              <a:rPr lang="en-US" sz="1900" dirty="0" smtClean="0"/>
              <a:t>Bluetooth</a:t>
            </a:r>
          </a:p>
          <a:p>
            <a:pPr lvl="1"/>
            <a:r>
              <a:rPr lang="en-US" sz="1900" dirty="0" smtClean="0"/>
              <a:t>Radio Frequency Channels</a:t>
            </a:r>
          </a:p>
          <a:p>
            <a:endParaRPr lang="en-US" sz="2200" dirty="0" smtClean="0"/>
          </a:p>
          <a:p>
            <a:r>
              <a:rPr lang="en-US" sz="2200" dirty="0" smtClean="0"/>
              <a:t>“Secure” channels:</a:t>
            </a:r>
          </a:p>
          <a:p>
            <a:pPr lvl="1"/>
            <a:r>
              <a:rPr lang="en-US" sz="1900" dirty="0" smtClean="0"/>
              <a:t>Messages exchanged over this channel could be intercepted, but not read by active 3</a:t>
            </a:r>
            <a:r>
              <a:rPr lang="en-US" sz="1900" baseline="30000" dirty="0" smtClean="0"/>
              <a:t>rd</a:t>
            </a:r>
            <a:r>
              <a:rPr lang="en-US" sz="1900" dirty="0" smtClean="0"/>
              <a:t> parties (Man-in-the-Middle attackers)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180865"/>
              </p:ext>
            </p:extLst>
          </p:nvPr>
        </p:nvGraphicFramePr>
        <p:xfrm>
          <a:off x="1410816" y="2204864"/>
          <a:ext cx="6096000" cy="3708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574205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Secure</a:t>
                      </a:r>
                      <a:r>
                        <a:rPr lang="en-US" baseline="0" dirty="0" smtClean="0"/>
                        <a:t> communication over insecure channels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96000">
                          <a:schemeClr val="accent1">
                            <a:lumMod val="7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path path="rect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1965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95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2-Party AKE</a:t>
            </a:r>
            <a:endParaRPr lang="en-US" dirty="0"/>
          </a:p>
        </p:txBody>
      </p:sp>
      <p:grpSp>
        <p:nvGrpSpPr>
          <p:cNvPr id="31" name="Groupe 30"/>
          <p:cNvGrpSpPr/>
          <p:nvPr/>
        </p:nvGrpSpPr>
        <p:grpSpPr>
          <a:xfrm>
            <a:off x="1975310" y="2132856"/>
            <a:ext cx="4460227" cy="2584134"/>
            <a:chOff x="1975310" y="2132856"/>
            <a:chExt cx="4460227" cy="2584134"/>
          </a:xfrm>
        </p:grpSpPr>
        <p:pic>
          <p:nvPicPr>
            <p:cNvPr id="4" name="Picture 4" descr="people_juliane_krug_07c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5310" y="2132856"/>
              <a:ext cx="829848" cy="8555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6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575710" y="2132856"/>
              <a:ext cx="859827" cy="859827"/>
            </a:xfrm>
            <a:prstGeom prst="rect">
              <a:avLst/>
            </a:prstGeom>
          </p:spPr>
        </p:pic>
        <p:cxnSp>
          <p:nvCxnSpPr>
            <p:cNvPr id="9" name="Connecteur droit avec flèche 8"/>
            <p:cNvCxnSpPr/>
            <p:nvPr/>
          </p:nvCxnSpPr>
          <p:spPr>
            <a:xfrm>
              <a:off x="3059832" y="2679280"/>
              <a:ext cx="2299854" cy="0"/>
            </a:xfrm>
            <a:prstGeom prst="straightConnector1">
              <a:avLst/>
            </a:prstGeom>
            <a:ln w="19050"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avec flèche 13"/>
            <p:cNvCxnSpPr/>
            <p:nvPr/>
          </p:nvCxnSpPr>
          <p:spPr>
            <a:xfrm>
              <a:off x="3064234" y="3543376"/>
              <a:ext cx="2299854" cy="0"/>
            </a:xfrm>
            <a:prstGeom prst="straightConnector1">
              <a:avLst/>
            </a:prstGeom>
            <a:ln w="19050"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avec flèche 14"/>
            <p:cNvCxnSpPr/>
            <p:nvPr/>
          </p:nvCxnSpPr>
          <p:spPr>
            <a:xfrm>
              <a:off x="3059832" y="3111328"/>
              <a:ext cx="2299854" cy="0"/>
            </a:xfrm>
            <a:prstGeom prst="straightConnector1">
              <a:avLst/>
            </a:prstGeom>
            <a:ln w="19050"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>
              <a:off x="2699792" y="3975424"/>
              <a:ext cx="320790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ZoneTexte 17"/>
            <p:cNvSpPr txBox="1"/>
            <p:nvPr/>
          </p:nvSpPr>
          <p:spPr>
            <a:xfrm>
              <a:off x="3093190" y="2701927"/>
              <a:ext cx="219889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Authentication</a:t>
              </a:r>
            </a:p>
            <a:p>
              <a:pPr algn="ctr"/>
              <a:r>
                <a:rPr lang="en-US" sz="2200" dirty="0" smtClean="0"/>
                <a:t>&amp; KE</a:t>
              </a:r>
              <a:endParaRPr lang="en-US" sz="2200" dirty="0"/>
            </a:p>
          </p:txBody>
        </p:sp>
        <p:pic>
          <p:nvPicPr>
            <p:cNvPr id="19" name="Image 1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4128" y="3557068"/>
              <a:ext cx="692696" cy="692696"/>
            </a:xfrm>
            <a:prstGeom prst="rect">
              <a:avLst/>
            </a:prstGeom>
          </p:spPr>
        </p:pic>
        <p:pic>
          <p:nvPicPr>
            <p:cNvPr id="26" name="Image 2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3728" y="3615384"/>
              <a:ext cx="692696" cy="692696"/>
            </a:xfrm>
            <a:prstGeom prst="rect">
              <a:avLst/>
            </a:prstGeom>
          </p:spPr>
        </p:pic>
        <p:cxnSp>
          <p:nvCxnSpPr>
            <p:cNvPr id="27" name="Connecteur droit avec flèche 26"/>
            <p:cNvCxnSpPr/>
            <p:nvPr/>
          </p:nvCxnSpPr>
          <p:spPr>
            <a:xfrm>
              <a:off x="3059832" y="4335464"/>
              <a:ext cx="2299854" cy="0"/>
            </a:xfrm>
            <a:prstGeom prst="straightConnector1">
              <a:avLst/>
            </a:prstGeom>
            <a:ln w="19050">
              <a:solidFill>
                <a:srgbClr val="008000"/>
              </a:solidFill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avec flèche 27"/>
            <p:cNvCxnSpPr/>
            <p:nvPr/>
          </p:nvCxnSpPr>
          <p:spPr>
            <a:xfrm>
              <a:off x="3059832" y="4695504"/>
              <a:ext cx="2299854" cy="0"/>
            </a:xfrm>
            <a:prstGeom prst="straightConnector1">
              <a:avLst/>
            </a:prstGeom>
            <a:ln w="19050">
              <a:solidFill>
                <a:srgbClr val="008000"/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ZoneTexte 28"/>
            <p:cNvSpPr txBox="1"/>
            <p:nvPr/>
          </p:nvSpPr>
          <p:spPr>
            <a:xfrm>
              <a:off x="3059832" y="4286103"/>
              <a:ext cx="229985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Secure Channel</a:t>
              </a:r>
              <a:endParaRPr lang="en-US" sz="2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209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AKE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198"/>
            <a:ext cx="7467600" cy="2862285"/>
          </a:xfrm>
        </p:spPr>
        <p:txBody>
          <a:bodyPr>
            <a:normAutofit/>
          </a:bodyPr>
          <a:lstStyle/>
          <a:p>
            <a:r>
              <a:rPr lang="en-US" dirty="0" smtClean="0"/>
              <a:t>Meet the adversary:</a:t>
            </a:r>
          </a:p>
          <a:p>
            <a:pPr lvl="1"/>
            <a:r>
              <a:rPr lang="en-US" dirty="0"/>
              <a:t>A Man-in the Middle, aims to break channel security</a:t>
            </a:r>
          </a:p>
          <a:p>
            <a:pPr lvl="1"/>
            <a:r>
              <a:rPr lang="en-US" dirty="0" smtClean="0"/>
              <a:t>Can interact in multiple sessions of many parties</a:t>
            </a:r>
          </a:p>
          <a:p>
            <a:pPr lvl="1"/>
            <a:r>
              <a:rPr lang="en-US" dirty="0" smtClean="0"/>
              <a:t>Can corrupt parties to learn long-term keys</a:t>
            </a:r>
          </a:p>
          <a:p>
            <a:pPr lvl="1"/>
            <a:r>
              <a:rPr lang="en-US" dirty="0" smtClean="0"/>
              <a:t>Can reveal computed session keys</a:t>
            </a:r>
          </a:p>
          <a:p>
            <a:pPr lvl="1"/>
            <a:r>
              <a:rPr lang="en-US" dirty="0" smtClean="0"/>
              <a:t>Forward-secrecy: if the adversary corrupts a user, it cannot break the security of past sessions</a:t>
            </a:r>
            <a:endParaRPr lang="en-US" dirty="0"/>
          </a:p>
        </p:txBody>
      </p:sp>
      <p:pic>
        <p:nvPicPr>
          <p:cNvPr id="5" name="Picture 4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254" y="4646772"/>
            <a:ext cx="829848" cy="855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71654" y="4646772"/>
            <a:ext cx="859827" cy="859827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2995259" y="4617132"/>
            <a:ext cx="17207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AKE + SC</a:t>
            </a:r>
            <a:endParaRPr lang="en-US" sz="2200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5769260"/>
            <a:ext cx="1008112" cy="756084"/>
          </a:xfrm>
          <a:prstGeom prst="rect">
            <a:avLst/>
          </a:prstGeom>
        </p:spPr>
      </p:pic>
      <p:sp>
        <p:nvSpPr>
          <p:cNvPr id="10" name="Ellipse 9"/>
          <p:cNvSpPr/>
          <p:nvPr/>
        </p:nvSpPr>
        <p:spPr>
          <a:xfrm>
            <a:off x="1115616" y="4401108"/>
            <a:ext cx="4930035" cy="1512168"/>
          </a:xfrm>
          <a:prstGeom prst="ellipse">
            <a:avLst/>
          </a:prstGeom>
          <a:noFill/>
          <a:ln w="158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2502895" y="5074551"/>
            <a:ext cx="2376264" cy="0"/>
          </a:xfrm>
          <a:prstGeom prst="straightConnector1">
            <a:avLst/>
          </a:prstGeom>
          <a:ln w="19050">
            <a:solidFill>
              <a:srgbClr val="008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5" descr="C:\Users\plgg3967\Pictures\man-attacking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244" y="5785544"/>
            <a:ext cx="431319" cy="431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223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Real-world AKE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practice, ensures:</a:t>
            </a:r>
          </a:p>
          <a:p>
            <a:pPr lvl="1"/>
            <a:r>
              <a:rPr lang="en-US" dirty="0" smtClean="0"/>
              <a:t>Secure Internet browsing (TLS/SSL)</a:t>
            </a:r>
          </a:p>
          <a:p>
            <a:pPr lvl="1"/>
            <a:r>
              <a:rPr lang="en-US" dirty="0" smtClean="0"/>
              <a:t>Mobile </a:t>
            </a:r>
            <a:r>
              <a:rPr lang="en-US" dirty="0" smtClean="0"/>
              <a:t>services (AKA)</a:t>
            </a:r>
          </a:p>
          <a:p>
            <a:pPr lvl="1"/>
            <a:r>
              <a:rPr lang="en-US" dirty="0" smtClean="0"/>
              <a:t>Payments</a:t>
            </a:r>
          </a:p>
          <a:p>
            <a:pPr lvl="1"/>
            <a:r>
              <a:rPr lang="en-US" dirty="0" smtClean="0"/>
              <a:t>Personal identification (ID cards/passports)</a:t>
            </a:r>
          </a:p>
          <a:p>
            <a:endParaRPr lang="en-US" dirty="0"/>
          </a:p>
          <a:p>
            <a:r>
              <a:rPr lang="en-US" dirty="0" smtClean="0"/>
              <a:t>Security </a:t>
            </a:r>
            <a:r>
              <a:rPr lang="en-US" dirty="0" smtClean="0"/>
              <a:t>of protocol only proved for 2-party use</a:t>
            </a:r>
          </a:p>
          <a:p>
            <a:pPr lvl="1"/>
            <a:r>
              <a:rPr lang="en-US" dirty="0" smtClean="0"/>
              <a:t>Yet sometimes, handshakes are </a:t>
            </a:r>
            <a:r>
              <a:rPr lang="en-US" dirty="0" err="1" smtClean="0"/>
              <a:t>proxied</a:t>
            </a:r>
            <a:r>
              <a:rPr lang="en-US" dirty="0" smtClean="0"/>
              <a:t>, by semi-trusted third parties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992773"/>
              </p:ext>
            </p:extLst>
          </p:nvPr>
        </p:nvGraphicFramePr>
        <p:xfrm>
          <a:off x="1403648" y="5301208"/>
          <a:ext cx="6096000" cy="3708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574205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the resulting protocol still secure?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96000">
                          <a:schemeClr val="accent1">
                            <a:lumMod val="7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path path="rect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1965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94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case of AKA</a:t>
            </a:r>
            <a:br>
              <a:rPr lang="en-US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640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AKA and 3G/4G networks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Communication as a service for </a:t>
            </a:r>
            <a:r>
              <a:rPr lang="en-US" dirty="0" smtClean="0">
                <a:solidFill>
                  <a:srgbClr val="FF0000"/>
                </a:solidFill>
              </a:rPr>
              <a:t>mobile users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Users (</a:t>
            </a:r>
            <a:r>
              <a:rPr lang="en-US" dirty="0" smtClean="0">
                <a:solidFill>
                  <a:srgbClr val="FF0000"/>
                </a:solidFill>
              </a:rPr>
              <a:t>clients</a:t>
            </a:r>
            <a:r>
              <a:rPr lang="en-US" dirty="0" smtClean="0"/>
              <a:t>) subscribe to an </a:t>
            </a:r>
            <a:r>
              <a:rPr lang="en-US" dirty="0" smtClean="0">
                <a:solidFill>
                  <a:srgbClr val="FF0000"/>
                </a:solidFill>
              </a:rPr>
              <a:t>operator</a:t>
            </a:r>
            <a:r>
              <a:rPr lang="en-US" dirty="0" smtClean="0"/>
              <a:t>…</a:t>
            </a:r>
            <a:endParaRPr lang="en-US" dirty="0"/>
          </a:p>
          <a:p>
            <a:pPr lvl="1"/>
            <a:r>
              <a:rPr lang="en-US" dirty="0" smtClean="0"/>
              <a:t>… and expect </a:t>
            </a:r>
            <a:r>
              <a:rPr lang="en-US" dirty="0" smtClean="0">
                <a:solidFill>
                  <a:srgbClr val="FF0000"/>
                </a:solidFill>
              </a:rPr>
              <a:t>service</a:t>
            </a:r>
            <a:r>
              <a:rPr lang="en-US" dirty="0" smtClean="0"/>
              <a:t> anywhere, everywhere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Service provided by </a:t>
            </a:r>
            <a:r>
              <a:rPr lang="en-US" dirty="0" smtClean="0">
                <a:solidFill>
                  <a:srgbClr val="FF0000"/>
                </a:solidFill>
              </a:rPr>
              <a:t>servers: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Local service</a:t>
            </a:r>
            <a:r>
              <a:rPr lang="en-US" dirty="0" smtClean="0"/>
              <a:t>: usually affiliated with client’s operator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rgbClr val="FF0000"/>
                </a:solidFill>
              </a:rPr>
              <a:t>Roaming</a:t>
            </a:r>
            <a:r>
              <a:rPr lang="en-US" dirty="0" smtClean="0"/>
              <a:t>: server affiliated with partnering operator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Requirement: secure Client-Server channel, with server only </a:t>
            </a:r>
            <a:r>
              <a:rPr lang="en-US" dirty="0" smtClean="0">
                <a:solidFill>
                  <a:srgbClr val="FF0000"/>
                </a:solidFill>
              </a:rPr>
              <a:t>semi-trusted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24" name="Groupe 23"/>
          <p:cNvGrpSpPr/>
          <p:nvPr/>
        </p:nvGrpSpPr>
        <p:grpSpPr>
          <a:xfrm>
            <a:off x="755576" y="3068960"/>
            <a:ext cx="7056497" cy="1224136"/>
            <a:chOff x="899593" y="5157192"/>
            <a:chExt cx="7056497" cy="1224136"/>
          </a:xfrm>
        </p:grpSpPr>
        <p:pic>
          <p:nvPicPr>
            <p:cNvPr id="23" name="Image 2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7950" y="5733256"/>
              <a:ext cx="674131" cy="505598"/>
            </a:xfrm>
            <a:prstGeom prst="rect">
              <a:avLst/>
            </a:prstGeom>
          </p:spPr>
        </p:pic>
        <p:pic>
          <p:nvPicPr>
            <p:cNvPr id="22" name="Image 2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1" y="5749862"/>
              <a:ext cx="674131" cy="505598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4512842" y="5445596"/>
              <a:ext cx="454288" cy="1715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bg1"/>
                </a:solidFill>
              </a:endParaRPr>
            </a:p>
          </p:txBody>
        </p:sp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9593" y="5445224"/>
              <a:ext cx="936104" cy="936104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751948" y="5536940"/>
              <a:ext cx="844388" cy="844388"/>
            </a:xfrm>
            <a:prstGeom prst="rect">
              <a:avLst/>
            </a:prstGeom>
          </p:spPr>
        </p:pic>
        <p:pic>
          <p:nvPicPr>
            <p:cNvPr id="15" name="Image 1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459" y="5617147"/>
              <a:ext cx="611175" cy="611175"/>
            </a:xfrm>
            <a:prstGeom prst="rect">
              <a:avLst/>
            </a:prstGeom>
          </p:spPr>
        </p:pic>
        <p:cxnSp>
          <p:nvCxnSpPr>
            <p:cNvPr id="17" name="Connecteur droit avec flèche 16"/>
            <p:cNvCxnSpPr/>
            <p:nvPr/>
          </p:nvCxnSpPr>
          <p:spPr>
            <a:xfrm>
              <a:off x="4788024" y="5877272"/>
              <a:ext cx="1728192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headEnd type="stealth" w="lg" len="sm"/>
              <a:tailEnd type="stealth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ZoneTexte 18"/>
            <p:cNvSpPr txBox="1"/>
            <p:nvPr/>
          </p:nvSpPr>
          <p:spPr>
            <a:xfrm>
              <a:off x="6552442" y="5162039"/>
              <a:ext cx="1403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Operator</a:t>
              </a:r>
              <a:endParaRPr lang="en-US" dirty="0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3888432" y="5157192"/>
              <a:ext cx="1403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Server</a:t>
              </a:r>
              <a:endParaRPr lang="en-US" dirty="0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1043608" y="5157192"/>
              <a:ext cx="1403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Client</a:t>
              </a:r>
              <a:endParaRPr lang="en-US" dirty="0"/>
            </a:p>
          </p:txBody>
        </p:sp>
      </p:grpSp>
      <p:cxnSp>
        <p:nvCxnSpPr>
          <p:cNvPr id="25" name="Connecteur droit avec flèche 24"/>
          <p:cNvCxnSpPr/>
          <p:nvPr/>
        </p:nvCxnSpPr>
        <p:spPr>
          <a:xfrm>
            <a:off x="1907704" y="3789040"/>
            <a:ext cx="1728192" cy="0"/>
          </a:xfrm>
          <a:prstGeom prst="straightConnector1">
            <a:avLst/>
          </a:prstGeom>
          <a:ln w="15875">
            <a:solidFill>
              <a:srgbClr val="FF0000"/>
            </a:solidFill>
            <a:headEnd type="stealth" w="lg" len="sm"/>
            <a:tailEnd type="stealth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2195736" y="341970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Radio link</a:t>
            </a:r>
            <a:endParaRPr lang="en-US" dirty="0"/>
          </a:p>
        </p:txBody>
      </p:sp>
      <p:sp>
        <p:nvSpPr>
          <p:cNvPr id="27" name="ZoneTexte 26"/>
          <p:cNvSpPr txBox="1"/>
          <p:nvPr/>
        </p:nvSpPr>
        <p:spPr>
          <a:xfrm>
            <a:off x="4975259" y="3431004"/>
            <a:ext cx="1072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Secure</a:t>
            </a:r>
          </a:p>
          <a:p>
            <a:r>
              <a:rPr lang="en-US" dirty="0" smtClean="0"/>
              <a:t>channel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03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AKA protocol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600200"/>
                <a:ext cx="8291264" cy="487375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200" dirty="0" smtClean="0"/>
                  <a:t>Standardized in the 1990s by 3GPP</a:t>
                </a:r>
              </a:p>
              <a:p>
                <a:r>
                  <a:rPr lang="en-US" sz="2200" dirty="0" smtClean="0"/>
                  <a:t>Designed to be a 3-party protocol, in which the </a:t>
                </a:r>
                <a:r>
                  <a:rPr lang="en-US" sz="2200" dirty="0" smtClean="0">
                    <a:solidFill>
                      <a:srgbClr val="FF0000"/>
                    </a:solidFill>
                  </a:rPr>
                  <a:t>server</a:t>
                </a:r>
                <a:r>
                  <a:rPr lang="en-US" sz="2200" dirty="0" smtClean="0"/>
                  <a:t> acts as a proxy between the </a:t>
                </a:r>
                <a:r>
                  <a:rPr lang="en-US" sz="2200" dirty="0" smtClean="0">
                    <a:solidFill>
                      <a:srgbClr val="FF0000"/>
                    </a:solidFill>
                  </a:rPr>
                  <a:t>client</a:t>
                </a:r>
                <a:r>
                  <a:rPr lang="en-US" sz="2200" dirty="0" smtClean="0"/>
                  <a:t> and </a:t>
                </a:r>
                <a:r>
                  <a:rPr lang="en-US" sz="2200" dirty="0" smtClean="0">
                    <a:solidFill>
                      <a:srgbClr val="FF0000"/>
                    </a:solidFill>
                  </a:rPr>
                  <a:t>operator</a:t>
                </a:r>
              </a:p>
              <a:p>
                <a:r>
                  <a:rPr lang="en-US" sz="2200" dirty="0" smtClean="0"/>
                  <a:t>Symmetric-key and </a:t>
                </a:r>
                <a:r>
                  <a:rPr lang="en-US" sz="2200" dirty="0" err="1" smtClean="0"/>
                  <a:t>stateful</a:t>
                </a:r>
                <a:r>
                  <a:rPr lang="en-US" sz="2200" dirty="0" smtClean="0"/>
                  <a:t> protocol</a:t>
                </a:r>
              </a:p>
              <a:p>
                <a:endParaRPr lang="en-US" sz="2200" dirty="0">
                  <a:solidFill>
                    <a:srgbClr val="FF0000"/>
                  </a:solidFill>
                </a:endParaRPr>
              </a:p>
              <a:p>
                <a:r>
                  <a:rPr lang="en-US" sz="2200" dirty="0" smtClean="0"/>
                  <a:t>3-tiered trust:</a:t>
                </a:r>
              </a:p>
              <a:p>
                <a:pPr lvl="1"/>
                <a:r>
                  <a:rPr lang="en-US" sz="1900" dirty="0" smtClean="0">
                    <a:solidFill>
                      <a:srgbClr val="FF0000"/>
                    </a:solidFill>
                  </a:rPr>
                  <a:t>Operator</a:t>
                </a:r>
                <a:r>
                  <a:rPr lang="en-US" sz="1900" dirty="0" smtClean="0"/>
                  <a:t> is trusted with all data: client key </a:t>
                </a:r>
                <a14:m>
                  <m:oMath xmlns:m="http://schemas.openxmlformats.org/officeDocument/2006/math">
                    <m:r>
                      <a:rPr lang="en-US" sz="1900" b="0" i="1" smtClean="0">
                        <a:latin typeface="Cambria Math" panose="02040503050406030204" pitchFamily="18" charset="0"/>
                      </a:rPr>
                      <m:t>𝑠</m:t>
                    </m:r>
                    <m:sSub>
                      <m:sSubPr>
                        <m:ctrlPr>
                          <a:rPr lang="en-US" sz="19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9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9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sz="1900" dirty="0" smtClean="0"/>
                  <a:t>, operator key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900" b="0" i="1" smtClean="0">
                            <a:latin typeface="Cambria Math" panose="02040503050406030204" pitchFamily="18" charset="0"/>
                          </a:rPr>
                          <m:t>𝑠𝑘</m:t>
                        </m:r>
                      </m:e>
                      <m:sub>
                        <m:r>
                          <a:rPr lang="en-US" sz="1900" b="0" i="1" smtClean="0">
                            <a:latin typeface="Cambria Math" panose="02040503050406030204" pitchFamily="18" charset="0"/>
                          </a:rPr>
                          <m:t>𝑜𝑝</m:t>
                        </m:r>
                      </m:sub>
                    </m:sSub>
                  </m:oMath>
                </a14:m>
                <a:r>
                  <a:rPr lang="en-US" sz="1900" dirty="0" smtClean="0"/>
                  <a:t>, and client-specific state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900" b="0" i="1" smtClean="0">
                            <a:latin typeface="Cambria Math" panose="02040503050406030204" pitchFamily="18" charset="0"/>
                          </a:rPr>
                          <m:t>𝑆𝑞𝑛</m:t>
                        </m:r>
                      </m:e>
                      <m:sub>
                        <m:r>
                          <a:rPr lang="en-US" sz="1900" b="0" i="1" smtClean="0">
                            <a:latin typeface="Cambria Math" panose="02040503050406030204" pitchFamily="18" charset="0"/>
                          </a:rPr>
                          <m:t>𝑂𝑝</m:t>
                        </m:r>
                        <m:r>
                          <a:rPr lang="en-US" sz="19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9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sz="1900" dirty="0" smtClean="0"/>
                  <a:t> </a:t>
                </a:r>
              </a:p>
              <a:p>
                <a:pPr lvl="1"/>
                <a:r>
                  <a:rPr lang="en-US" sz="1900" dirty="0" smtClean="0">
                    <a:solidFill>
                      <a:srgbClr val="FF0000"/>
                    </a:solidFill>
                  </a:rPr>
                  <a:t>Client</a:t>
                </a:r>
                <a:r>
                  <a:rPr lang="en-US" sz="1900" dirty="0" smtClean="0"/>
                  <a:t> trusted with almost everything: client key </a:t>
                </a:r>
                <a14:m>
                  <m:oMath xmlns:m="http://schemas.openxmlformats.org/officeDocument/2006/math">
                    <m:r>
                      <a:rPr lang="en-US" sz="1900" i="1">
                        <a:latin typeface="Cambria Math" panose="02040503050406030204" pitchFamily="18" charset="0"/>
                      </a:rPr>
                      <m:t>𝑠</m:t>
                    </m:r>
                    <m:sSub>
                      <m:sSubPr>
                        <m:ctrlPr>
                          <a:rPr lang="en-US" sz="19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9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900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sz="1900" dirty="0"/>
                  <a:t>, </a:t>
                </a:r>
                <a:r>
                  <a:rPr lang="en-US" sz="1900" dirty="0" smtClean="0"/>
                  <a:t>a function of the operator </a:t>
                </a:r>
                <a:r>
                  <a:rPr lang="en-US" sz="1900" dirty="0"/>
                  <a:t>key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900" i="1">
                            <a:latin typeface="Cambria Math" panose="02040503050406030204" pitchFamily="18" charset="0"/>
                          </a:rPr>
                          <m:t>𝑠𝑘</m:t>
                        </m:r>
                      </m:e>
                      <m:sub>
                        <m:r>
                          <a:rPr lang="en-US" sz="1900" i="1">
                            <a:latin typeface="Cambria Math" panose="02040503050406030204" pitchFamily="18" charset="0"/>
                          </a:rPr>
                          <m:t>𝑜𝑝</m:t>
                        </m:r>
                      </m:sub>
                    </m:sSub>
                  </m:oMath>
                </a14:m>
                <a:r>
                  <a:rPr lang="en-US" sz="1900" dirty="0"/>
                  <a:t>, </a:t>
                </a:r>
                <a:r>
                  <a:rPr lang="en-US" sz="1900" dirty="0" smtClean="0"/>
                  <a:t>client </a:t>
                </a:r>
                <a:r>
                  <a:rPr lang="en-US" sz="1900" dirty="0"/>
                  <a:t>state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900" i="1">
                            <a:latin typeface="Cambria Math" panose="02040503050406030204" pitchFamily="18" charset="0"/>
                          </a:rPr>
                          <m:t>𝑆𝑞𝑛</m:t>
                        </m:r>
                      </m:e>
                      <m:sub>
                        <m:r>
                          <a:rPr lang="en-US" sz="1900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endParaRPr lang="en-US" sz="1900" dirty="0" smtClean="0"/>
              </a:p>
              <a:p>
                <a:pPr lvl="1"/>
                <a:r>
                  <a:rPr lang="en-US" sz="1900" dirty="0" smtClean="0">
                    <a:solidFill>
                      <a:srgbClr val="FF0000"/>
                    </a:solidFill>
                  </a:rPr>
                  <a:t>Server</a:t>
                </a:r>
                <a:r>
                  <a:rPr lang="en-US" sz="1900" dirty="0" smtClean="0"/>
                  <a:t> trusted with nothing: only manages identity management</a:t>
                </a:r>
              </a:p>
              <a:p>
                <a:endParaRPr lang="en-US" sz="2200" dirty="0" smtClean="0"/>
              </a:p>
              <a:p>
                <a:r>
                  <a:rPr lang="en-US" sz="2200" dirty="0" smtClean="0"/>
                  <a:t>Additional concern: client </a:t>
                </a:r>
                <a:r>
                  <a:rPr lang="en-US" sz="2200" dirty="0" smtClean="0">
                    <a:solidFill>
                      <a:srgbClr val="FF0000"/>
                    </a:solidFill>
                  </a:rPr>
                  <a:t>privacy</a:t>
                </a:r>
                <a:endParaRPr lang="en-US" sz="2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600200"/>
                <a:ext cx="8291264" cy="4873752"/>
              </a:xfrm>
              <a:blipFill>
                <a:blip r:embed="rId2"/>
                <a:stretch>
                  <a:fillRect l="-221" t="-1502" r="-9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18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32740</TotalTime>
  <Words>937</Words>
  <Application>Microsoft Office PowerPoint</Application>
  <PresentationFormat>Affichage à l'écran (4:3)</PresentationFormat>
  <Paragraphs>263</Paragraphs>
  <Slides>24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1" baseType="lpstr">
      <vt:lpstr>Calibri</vt:lpstr>
      <vt:lpstr>Cambria Math</vt:lpstr>
      <vt:lpstr>Century Schoolbook</vt:lpstr>
      <vt:lpstr>Helvetica 35 Thin</vt:lpstr>
      <vt:lpstr>Wingdings</vt:lpstr>
      <vt:lpstr>Wingdings 2</vt:lpstr>
      <vt:lpstr>Oriel</vt:lpstr>
      <vt:lpstr>Towards 5G AKE: The security and privacy of 3G/4G AKA  </vt:lpstr>
      <vt:lpstr>Authenticated Key Exchange </vt:lpstr>
      <vt:lpstr>Secure Channels</vt:lpstr>
      <vt:lpstr>Typical 2-Party AKE</vt:lpstr>
      <vt:lpstr>Security of AKE</vt:lpstr>
      <vt:lpstr>Real-world AKE</vt:lpstr>
      <vt:lpstr>The case of AKA </vt:lpstr>
      <vt:lpstr>AKA and 3G/4G networks</vt:lpstr>
      <vt:lpstr>The AKA protocol</vt:lpstr>
      <vt:lpstr>The basic 2-party Protocol</vt:lpstr>
      <vt:lpstr>Resynch Procedure</vt:lpstr>
      <vt:lpstr>Introducing the third party</vt:lpstr>
      <vt:lpstr>AKA protocol structure</vt:lpstr>
      <vt:lpstr>Security Weaknesses of AKA</vt:lpstr>
      <vt:lpstr>Security Weaknesses of AKA (cont’d)</vt:lpstr>
      <vt:lpstr>Security of AKA</vt:lpstr>
      <vt:lpstr>Privacy of AKA</vt:lpstr>
      <vt:lpstr>Traceability Attacks</vt:lpstr>
      <vt:lpstr>Traceability by resynchronization</vt:lpstr>
      <vt:lpstr>Traceability by TMSI-Reallocation</vt:lpstr>
      <vt:lpstr>Our counter-proposals</vt:lpstr>
      <vt:lpstr>Towards 5G </vt:lpstr>
      <vt:lpstr>Need for new primitives</vt:lpstr>
      <vt:lpstr>Challenges for 5G</vt:lpstr>
    </vt:vector>
  </TitlesOfParts>
  <Company>INRIA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Cristina Onete</dc:creator>
  <cp:lastModifiedBy>Maria Cristina Onete</cp:lastModifiedBy>
  <cp:revision>799</cp:revision>
  <dcterms:created xsi:type="dcterms:W3CDTF">2015-09-01T10:29:13Z</dcterms:created>
  <dcterms:modified xsi:type="dcterms:W3CDTF">2017-01-04T10:25:17Z</dcterms:modified>
</cp:coreProperties>
</file>