
<file path=[Content_Types].xml><?xml version="1.0" encoding="utf-8"?>
<Types xmlns="http://schemas.openxmlformats.org/package/2006/content-types">
  <Default Extension="xml" ContentType="application/xml"/>
  <Default Extension="wmf" ContentType="image/x-wmf"/>
  <Default Extension="jpeg" ContentType="image/jpeg"/>
  <Default Extension="png" ContentType="image/png"/>
  <Default Extension="rels" ContentType="application/vnd.openxmlformats-package.relationships+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33"/>
  </p:notesMasterIdLst>
  <p:sldIdLst>
    <p:sldId id="256" r:id="rId2"/>
    <p:sldId id="268" r:id="rId3"/>
    <p:sldId id="301" r:id="rId4"/>
    <p:sldId id="310" r:id="rId5"/>
    <p:sldId id="302" r:id="rId6"/>
    <p:sldId id="307" r:id="rId7"/>
    <p:sldId id="323" r:id="rId8"/>
    <p:sldId id="297" r:id="rId9"/>
    <p:sldId id="299" r:id="rId10"/>
    <p:sldId id="300" r:id="rId11"/>
    <p:sldId id="322" r:id="rId12"/>
    <p:sldId id="294" r:id="rId13"/>
    <p:sldId id="314" r:id="rId14"/>
    <p:sldId id="313" r:id="rId15"/>
    <p:sldId id="312" r:id="rId16"/>
    <p:sldId id="316" r:id="rId17"/>
    <p:sldId id="308" r:id="rId18"/>
    <p:sldId id="321" r:id="rId19"/>
    <p:sldId id="283" r:id="rId20"/>
    <p:sldId id="320" r:id="rId21"/>
    <p:sldId id="285" r:id="rId22"/>
    <p:sldId id="284" r:id="rId23"/>
    <p:sldId id="318" r:id="rId24"/>
    <p:sldId id="286" r:id="rId25"/>
    <p:sldId id="311" r:id="rId26"/>
    <p:sldId id="319" r:id="rId27"/>
    <p:sldId id="317" r:id="rId28"/>
    <p:sldId id="296" r:id="rId29"/>
    <p:sldId id="293" r:id="rId30"/>
    <p:sldId id="315" r:id="rId31"/>
    <p:sldId id="257" r:id="rId3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401"/>
    <p:restoredTop sz="94682"/>
  </p:normalViewPr>
  <p:slideViewPr>
    <p:cSldViewPr snapToGrid="0" snapToObjects="1">
      <p:cViewPr>
        <p:scale>
          <a:sx n="104" d="100"/>
          <a:sy n="104" d="100"/>
        </p:scale>
        <p:origin x="912" y="680"/>
      </p:cViewPr>
      <p:guideLst/>
    </p:cSldViewPr>
  </p:slideViewPr>
  <p:outlineViewPr>
    <p:cViewPr>
      <p:scale>
        <a:sx n="33" d="100"/>
        <a:sy n="33" d="100"/>
      </p:scale>
      <p:origin x="0" y="-4368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 varScale="1">
        <p:scale>
          <a:sx n="95" d="100"/>
          <a:sy n="95" d="100"/>
        </p:scale>
        <p:origin x="3720" y="19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notesMaster" Target="notesMasters/notesMaster1.xml"/><Relationship Id="rId34" Type="http://schemas.openxmlformats.org/officeDocument/2006/relationships/presProps" Target="presProps.xml"/><Relationship Id="rId35" Type="http://schemas.openxmlformats.org/officeDocument/2006/relationships/viewProps" Target="viewProps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C7C7AFB-A40C-5346-BF79-01F68F4CE6EB}" type="datetimeFigureOut">
              <a:rPr lang="en-US" smtClean="0"/>
              <a:t>1/1/17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62916EE-BBF6-FE4D-B968-9721F9F3DF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85215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2916EE-BBF6-FE4D-B968-9721F9F3DF37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271352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Distinct across all sessions</a:t>
            </a:r>
          </a:p>
          <a:p>
            <a:r>
              <a:rPr lang="en-US" dirty="0" smtClean="0"/>
              <a:t>Prevents replay attacks</a:t>
            </a:r>
          </a:p>
          <a:p>
            <a:r>
              <a:rPr lang="en-US" dirty="0" smtClean="0"/>
              <a:t>Provides unpredictable input to key derivation function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2916EE-BBF6-FE4D-B968-9721F9F3DF37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57932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1/6/2017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PRNG Failures and TLS Vulnerabilities in the Wild</a:t>
            </a:r>
            <a:endParaRPr lang="en-US" dirty="0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6935B3-3181-124D-8312-E7C438C4D7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248310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1/6/2017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PRNG Failures and TLS Vulnerabilities in the Wild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6935B3-3181-124D-8312-E7C438C4D7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3443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1/6/2017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PRNG Failures and TLS Vulnerabilities in the Wild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6935B3-3181-124D-8312-E7C438C4D7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59695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1/6/2017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PRNG Failures and TLS Vulnerabilities in the Wild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6935B3-3181-124D-8312-E7C438C4D7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396774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1/6/2017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PRNG Failures and TLS Vulnerabilities in the Wild</a:t>
            </a:r>
            <a:endParaRPr lang="en-US" dirty="0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6935B3-3181-124D-8312-E7C438C4D7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65753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1/6/2017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PRNG Failures and TLS Vulnerabilities in the Wild</a:t>
            </a:r>
            <a:endParaRPr lang="en-US" dirty="0" smtClean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6935B3-3181-124D-8312-E7C438C4D7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345036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lvl1pPr>
          </a:lstStyle>
          <a:p>
            <a:r>
              <a:rPr lang="en-US" dirty="0" smtClean="0"/>
              <a:t>1/6/2017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PRNG Failures and TLS Vulnerabilities in the Wild</a:t>
            </a:r>
            <a:endParaRPr lang="en-US" dirty="0" smtClean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6935B3-3181-124D-8312-E7C438C4D7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32649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1/6/2017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PRNG Failures and TLS Vulnerabilities in the Wild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6935B3-3181-124D-8312-E7C438C4D7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6085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1/6/2017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PRNG Failures and TLS Vulnerabilities in the Wild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6935B3-3181-124D-8312-E7C438C4D7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14911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1/6/2017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PRNG Failures and TLS Vulnerabilities in the Wild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6935B3-3181-124D-8312-E7C438C4D7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86924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1/6/2017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PRNG Failures and TLS Vulnerabilities in the Wild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6935B3-3181-124D-8312-E7C438C4D7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06746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10/24/16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PRNG Failures and TLS Vulnerabilities in the Wild</a:t>
            </a:r>
            <a:endParaRPr lang="en-US" dirty="0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6935B3-3181-124D-8312-E7C438C4D7A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95162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4" Type="http://schemas.openxmlformats.org/officeDocument/2006/relationships/image" Target="../media/image22.png"/><Relationship Id="rId5" Type="http://schemas.openxmlformats.org/officeDocument/2006/relationships/image" Target="../media/image23.png"/><Relationship Id="rId6" Type="http://schemas.openxmlformats.org/officeDocument/2006/relationships/image" Target="../media/image24.png"/><Relationship Id="rId7" Type="http://schemas.openxmlformats.org/officeDocument/2006/relationships/image" Target="../media/image25.png"/><Relationship Id="rId8" Type="http://schemas.openxmlformats.org/officeDocument/2006/relationships/image" Target="../media/image26.png"/><Relationship Id="rId9" Type="http://schemas.openxmlformats.org/officeDocument/2006/relationships/hyperlink" Target="https://github.com/davidmcgrew/joy" TargetMode="External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7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8.png"/><Relationship Id="rId3" Type="http://schemas.openxmlformats.org/officeDocument/2006/relationships/image" Target="../media/image29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0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tiff"/><Relationship Id="rId4" Type="http://schemas.openxmlformats.org/officeDocument/2006/relationships/image" Target="../media/image4.tiff"/><Relationship Id="rId5" Type="http://schemas.openxmlformats.org/officeDocument/2006/relationships/image" Target="../media/image5.tif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tiff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4" Type="http://schemas.openxmlformats.org/officeDocument/2006/relationships/image" Target="../media/image8.png"/><Relationship Id="rId5" Type="http://schemas.openxmlformats.org/officeDocument/2006/relationships/image" Target="../media/image9.png"/><Relationship Id="rId6" Type="http://schemas.openxmlformats.org/officeDocument/2006/relationships/image" Target="../media/image10.png"/><Relationship Id="rId7" Type="http://schemas.openxmlformats.org/officeDocument/2006/relationships/image" Target="../media/image11.png"/><Relationship Id="rId8" Type="http://schemas.openxmlformats.org/officeDocument/2006/relationships/image" Target="../media/image12.png"/><Relationship Id="rId9" Type="http://schemas.openxmlformats.org/officeDocument/2006/relationships/image" Target="../media/image13.png"/><Relationship Id="rId10" Type="http://schemas.openxmlformats.org/officeDocument/2006/relationships/image" Target="../media/image14.png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wmf"/><Relationship Id="rId4" Type="http://schemas.openxmlformats.org/officeDocument/2006/relationships/image" Target="../media/image17.png"/><Relationship Id="rId5" Type="http://schemas.openxmlformats.org/officeDocument/2006/relationships/image" Target="../media/image7.png"/><Relationship Id="rId6" Type="http://schemas.openxmlformats.org/officeDocument/2006/relationships/image" Target="../media/image18.png"/><Relationship Id="rId7" Type="http://schemas.openxmlformats.org/officeDocument/2006/relationships/image" Target="../media/image8.png"/><Relationship Id="rId8" Type="http://schemas.openxmlformats.org/officeDocument/2006/relationships/image" Target="../media/image9.png"/><Relationship Id="rId9" Type="http://schemas.openxmlformats.org/officeDocument/2006/relationships/image" Target="../media/image10.png"/><Relationship Id="rId10" Type="http://schemas.openxmlformats.org/officeDocument/2006/relationships/image" Target="../media/image11.png"/><Relationship Id="rId11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wmf"/><Relationship Id="rId4" Type="http://schemas.openxmlformats.org/officeDocument/2006/relationships/image" Target="../media/image17.png"/><Relationship Id="rId5" Type="http://schemas.openxmlformats.org/officeDocument/2006/relationships/image" Target="../media/image7.png"/><Relationship Id="rId6" Type="http://schemas.openxmlformats.org/officeDocument/2006/relationships/image" Target="../media/image18.png"/><Relationship Id="rId7" Type="http://schemas.openxmlformats.org/officeDocument/2006/relationships/image" Target="../media/image8.png"/><Relationship Id="rId8" Type="http://schemas.openxmlformats.org/officeDocument/2006/relationships/image" Target="../media/image9.png"/><Relationship Id="rId9" Type="http://schemas.openxmlformats.org/officeDocument/2006/relationships/image" Target="../media/image10.png"/><Relationship Id="rId10" Type="http://schemas.openxmlformats.org/officeDocument/2006/relationships/image" Target="../media/image11.png"/><Relationship Id="rId11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Relationship Id="rId3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alphaModFix amt="4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l"/>
            <a:r>
              <a:rPr lang="en-US" b="1" dirty="0">
                <a:solidFill>
                  <a:schemeClr val="bg2"/>
                </a:solidFill>
              </a:rPr>
              <a:t>PRNG Failures and TLS Vulnerabilities in the Wild 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4356100"/>
            <a:ext cx="9144000" cy="1655762"/>
          </a:xfrm>
        </p:spPr>
        <p:txBody>
          <a:bodyPr>
            <a:normAutofit lnSpcReduction="10000"/>
          </a:bodyPr>
          <a:lstStyle/>
          <a:p>
            <a:pPr algn="l"/>
            <a:r>
              <a:rPr lang="en-US" dirty="0" smtClean="0">
                <a:solidFill>
                  <a:schemeClr val="bg2"/>
                </a:solidFill>
              </a:rPr>
              <a:t>David McGrew, Blake Anderson, Scott </a:t>
            </a:r>
            <a:r>
              <a:rPr lang="en-US" dirty="0" err="1" smtClean="0">
                <a:solidFill>
                  <a:schemeClr val="bg2"/>
                </a:solidFill>
              </a:rPr>
              <a:t>Fluhrer</a:t>
            </a:r>
            <a:r>
              <a:rPr lang="en-US" dirty="0" smtClean="0">
                <a:solidFill>
                  <a:schemeClr val="bg2"/>
                </a:solidFill>
              </a:rPr>
              <a:t>, Chris </a:t>
            </a:r>
            <a:r>
              <a:rPr lang="en-US" dirty="0" err="1" smtClean="0">
                <a:solidFill>
                  <a:schemeClr val="bg2"/>
                </a:solidFill>
              </a:rPr>
              <a:t>Shenefiel</a:t>
            </a:r>
            <a:endParaRPr lang="en-US" dirty="0" smtClean="0">
              <a:solidFill>
                <a:schemeClr val="bg2"/>
              </a:solidFill>
            </a:endParaRPr>
          </a:p>
          <a:p>
            <a:pPr algn="l"/>
            <a:r>
              <a:rPr lang="en-US" dirty="0" smtClean="0">
                <a:solidFill>
                  <a:schemeClr val="bg2"/>
                </a:solidFill>
              </a:rPr>
              <a:t>Cisco Systems</a:t>
            </a:r>
          </a:p>
          <a:p>
            <a:pPr algn="l"/>
            <a:r>
              <a:rPr lang="en-US" dirty="0" smtClean="0">
                <a:solidFill>
                  <a:schemeClr val="bg2"/>
                </a:solidFill>
              </a:rPr>
              <a:t>Real World Crypto </a:t>
            </a:r>
            <a:endParaRPr lang="en-US" dirty="0" smtClean="0">
              <a:solidFill>
                <a:schemeClr val="bg2"/>
              </a:solidFill>
            </a:endParaRPr>
          </a:p>
          <a:p>
            <a:pPr algn="l"/>
            <a:r>
              <a:rPr lang="en-US" dirty="0" err="1" smtClean="0">
                <a:solidFill>
                  <a:schemeClr val="bg2"/>
                </a:solidFill>
              </a:rPr>
              <a:t>Janaury</a:t>
            </a:r>
            <a:r>
              <a:rPr lang="en-US" dirty="0" smtClean="0">
                <a:solidFill>
                  <a:schemeClr val="bg2"/>
                </a:solidFill>
              </a:rPr>
              <a:t> 6, 2017</a:t>
            </a:r>
            <a:endParaRPr lang="en-US" dirty="0" smtClean="0">
              <a:solidFill>
                <a:schemeClr val="bg2"/>
              </a:solidFill>
            </a:endParaRPr>
          </a:p>
          <a:p>
            <a:pPr algn="l"/>
            <a:endParaRPr lang="en-US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57518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Multisession Monitoring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1/6/2017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PRNG Failures and TLS Vulnerabilities in the Wild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6935B3-3181-124D-8312-E7C438C4D7A4}" type="slidenum">
              <a:rPr lang="en-US" smtClean="0"/>
              <a:t>10</a:t>
            </a:fld>
            <a:endParaRPr lang="en-US"/>
          </a:p>
        </p:txBody>
      </p:sp>
      <p:sp>
        <p:nvSpPr>
          <p:cNvPr id="7" name="Rounded Rectangle 6"/>
          <p:cNvSpPr/>
          <p:nvPr/>
        </p:nvSpPr>
        <p:spPr>
          <a:xfrm>
            <a:off x="851337" y="2320282"/>
            <a:ext cx="4267200" cy="2680137"/>
          </a:xfrm>
          <a:prstGeom prst="roundRect">
            <a:avLst>
              <a:gd name="adj" fmla="val 5285"/>
            </a:avLst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2987565" y="3359601"/>
            <a:ext cx="1150882" cy="630621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PRNG</a:t>
            </a: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2987565" y="4177464"/>
            <a:ext cx="1150882" cy="630621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Entropy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2314903" y="2562019"/>
            <a:ext cx="1150882" cy="630621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Nonce</a:t>
            </a:r>
          </a:p>
          <a:p>
            <a:pPr algn="ctr"/>
            <a:r>
              <a:rPr lang="en-US" dirty="0" smtClean="0"/>
              <a:t>Generator</a:t>
            </a:r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3707524" y="2562019"/>
            <a:ext cx="1150882" cy="630621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RSA</a:t>
            </a:r>
          </a:p>
          <a:p>
            <a:pPr algn="ctr"/>
            <a:r>
              <a:rPr lang="en-US" dirty="0" smtClean="0"/>
              <a:t>Encrypt</a:t>
            </a:r>
            <a:endParaRPr lang="en-US" dirty="0"/>
          </a:p>
        </p:txBody>
      </p:sp>
      <p:cxnSp>
        <p:nvCxnSpPr>
          <p:cNvPr id="12" name="Straight Arrow Connector 11"/>
          <p:cNvCxnSpPr>
            <a:stCxn id="14" idx="0"/>
            <a:endCxn id="13" idx="2"/>
          </p:cNvCxnSpPr>
          <p:nvPr/>
        </p:nvCxnSpPr>
        <p:spPr>
          <a:xfrm flipV="1">
            <a:off x="3563006" y="3990222"/>
            <a:ext cx="0" cy="187242"/>
          </a:xfrm>
          <a:prstGeom prst="straightConnector1">
            <a:avLst/>
          </a:prstGeom>
          <a:ln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flipH="1" flipV="1">
            <a:off x="2987566" y="3192640"/>
            <a:ext cx="575440" cy="166961"/>
          </a:xfrm>
          <a:prstGeom prst="straightConnector1">
            <a:avLst/>
          </a:prstGeom>
          <a:ln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>
            <a:stCxn id="13" idx="0"/>
            <a:endCxn id="16" idx="2"/>
          </p:cNvCxnSpPr>
          <p:nvPr/>
        </p:nvCxnSpPr>
        <p:spPr>
          <a:xfrm flipV="1">
            <a:off x="3563006" y="3192640"/>
            <a:ext cx="719959" cy="166961"/>
          </a:xfrm>
          <a:prstGeom prst="straightConnector1">
            <a:avLst/>
          </a:prstGeom>
          <a:ln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ectangle 14"/>
          <p:cNvSpPr/>
          <p:nvPr/>
        </p:nvSpPr>
        <p:spPr>
          <a:xfrm>
            <a:off x="1164021" y="3337371"/>
            <a:ext cx="1150882" cy="630621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Clock</a:t>
            </a:r>
            <a:endParaRPr lang="en-US" dirty="0"/>
          </a:p>
        </p:txBody>
      </p:sp>
      <p:sp>
        <p:nvSpPr>
          <p:cNvPr id="16" name="Oval 15"/>
          <p:cNvSpPr/>
          <p:nvPr/>
        </p:nvSpPr>
        <p:spPr>
          <a:xfrm>
            <a:off x="5602013" y="1229312"/>
            <a:ext cx="5675586" cy="4088924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2">
                    <a:lumMod val="75000"/>
                  </a:schemeClr>
                </a:solidFill>
              </a:rPr>
              <a:t>All Possible PRNG States</a:t>
            </a:r>
          </a:p>
          <a:p>
            <a:pPr algn="ctr"/>
            <a:endParaRPr lang="en-US" sz="2400" dirty="0">
              <a:solidFill>
                <a:schemeClr val="tx2">
                  <a:lumMod val="75000"/>
                </a:schemeClr>
              </a:solidFill>
            </a:endParaRPr>
          </a:p>
          <a:p>
            <a:pPr algn="ctr"/>
            <a:endParaRPr lang="en-US" sz="2400" dirty="0" smtClean="0">
              <a:solidFill>
                <a:schemeClr val="tx2">
                  <a:lumMod val="75000"/>
                </a:schemeClr>
              </a:solidFill>
            </a:endParaRPr>
          </a:p>
          <a:p>
            <a:pPr algn="ctr"/>
            <a:endParaRPr lang="en-US" sz="24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7" name="Oval 16"/>
          <p:cNvSpPr/>
          <p:nvPr/>
        </p:nvSpPr>
        <p:spPr>
          <a:xfrm>
            <a:off x="6274675" y="3368167"/>
            <a:ext cx="2501995" cy="1618593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i="1" smtClean="0">
                <a:solidFill>
                  <a:schemeClr val="tx2">
                    <a:lumMod val="75000"/>
                  </a:schemeClr>
                </a:solidFill>
              </a:rPr>
              <a:t>N </a:t>
            </a:r>
            <a:r>
              <a:rPr lang="en-US" sz="2400" smtClean="0">
                <a:solidFill>
                  <a:schemeClr val="tx2">
                    <a:lumMod val="75000"/>
                  </a:schemeClr>
                </a:solidFill>
              </a:rPr>
              <a:t>Typical PRNG States</a:t>
            </a:r>
            <a:endParaRPr lang="en-US" sz="2400" dirty="0">
              <a:solidFill>
                <a:schemeClr val="tx2">
                  <a:lumMod val="75000"/>
                </a:schemeClr>
              </a:solidFill>
            </a:endParaRPr>
          </a:p>
        </p:txBody>
      </p:sp>
      <p:cxnSp>
        <p:nvCxnSpPr>
          <p:cNvPr id="18" name="Curved Connector 17"/>
          <p:cNvCxnSpPr>
            <a:stCxn id="9" idx="3"/>
          </p:cNvCxnSpPr>
          <p:nvPr/>
        </p:nvCxnSpPr>
        <p:spPr>
          <a:xfrm>
            <a:off x="4138447" y="3674912"/>
            <a:ext cx="2136228" cy="502552"/>
          </a:xfrm>
          <a:prstGeom prst="curvedConnector3">
            <a:avLst>
              <a:gd name="adj1" fmla="val 50000"/>
            </a:avLst>
          </a:prstGeom>
          <a:ln w="38100">
            <a:solidFill>
              <a:schemeClr val="bg1">
                <a:lumMod val="65000"/>
              </a:schemeClr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3415331" y="5507426"/>
            <a:ext cx="536133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Observing </a:t>
            </a:r>
            <a:r>
              <a:rPr lang="en-US" sz="2400" dirty="0" err="1" smtClean="0"/>
              <a:t>Sqrt</a:t>
            </a:r>
            <a:r>
              <a:rPr lang="en-US" sz="2400" dirty="0" smtClean="0"/>
              <a:t>(</a:t>
            </a:r>
            <a:r>
              <a:rPr lang="en-US" sz="2400" i="1" dirty="0" smtClean="0"/>
              <a:t>N</a:t>
            </a:r>
            <a:r>
              <a:rPr lang="en-US" sz="2400" dirty="0" smtClean="0"/>
              <a:t>) states will find collision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5590211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Tools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1/6/2017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PRNG Failures and TLS Vulnerabilities in the Wild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6935B3-3181-124D-8312-E7C438C4D7A4}" type="slidenum">
              <a:rPr lang="en-US" smtClean="0"/>
              <a:t>11</a:t>
            </a:fld>
            <a:endParaRPr lang="en-US"/>
          </a:p>
        </p:txBody>
      </p:sp>
      <p:grpSp>
        <p:nvGrpSpPr>
          <p:cNvPr id="49" name="Group 48"/>
          <p:cNvGrpSpPr/>
          <p:nvPr/>
        </p:nvGrpSpPr>
        <p:grpSpPr>
          <a:xfrm>
            <a:off x="4602563" y="2275159"/>
            <a:ext cx="2181341" cy="1957597"/>
            <a:chOff x="5519339" y="3102735"/>
            <a:chExt cx="2181341" cy="1957597"/>
          </a:xfrm>
        </p:grpSpPr>
        <p:sp>
          <p:nvSpPr>
            <p:cNvPr id="14" name="Rounded Rectangle 13"/>
            <p:cNvSpPr/>
            <p:nvPr/>
          </p:nvSpPr>
          <p:spPr>
            <a:xfrm>
              <a:off x="5519339" y="3102735"/>
              <a:ext cx="2181341" cy="1957597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bg1">
                  <a:lumMod val="75000"/>
                </a:schemeClr>
              </a:solidFill>
            </a:ln>
            <a:effectLst>
              <a:outerShdw blurRad="50800" dist="762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 dirty="0"/>
            </a:p>
          </p:txBody>
        </p:sp>
        <p:grpSp>
          <p:nvGrpSpPr>
            <p:cNvPr id="7" name="Group 6"/>
            <p:cNvGrpSpPr/>
            <p:nvPr/>
          </p:nvGrpSpPr>
          <p:grpSpPr>
            <a:xfrm>
              <a:off x="5744339" y="3215863"/>
              <a:ext cx="1731341" cy="1731341"/>
              <a:chOff x="3300952" y="1469533"/>
              <a:chExt cx="1731341" cy="1731341"/>
            </a:xfrm>
          </p:grpSpPr>
          <p:pic>
            <p:nvPicPr>
              <p:cNvPr id="8" name="Picture 7" descr="flow-kanji-305x305.png"/>
              <p:cNvPicPr>
                <a:picLocks noChangeAspect="1"/>
              </p:cNvPicPr>
              <p:nvPr/>
            </p:nvPicPr>
            <p:blipFill>
              <a:blip r:embed="rId2">
                <a:alphaModFix amt="17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300952" y="1469533"/>
                <a:ext cx="1731341" cy="1731341"/>
              </a:xfrm>
              <a:prstGeom prst="rect">
                <a:avLst/>
              </a:prstGeom>
              <a:effectLst>
                <a:glow rad="63500">
                  <a:schemeClr val="accent3">
                    <a:satMod val="175000"/>
                    <a:alpha val="6000"/>
                  </a:schemeClr>
                </a:glow>
              </a:effectLst>
            </p:spPr>
          </p:pic>
          <p:sp>
            <p:nvSpPr>
              <p:cNvPr id="9" name="TextBox 8"/>
              <p:cNvSpPr txBox="1"/>
              <p:nvPr/>
            </p:nvSpPr>
            <p:spPr>
              <a:xfrm>
                <a:off x="3405001" y="2041625"/>
                <a:ext cx="1531188" cy="107721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9600" baseline="30000" dirty="0" smtClean="0">
                    <a:effectLst>
                      <a:outerShdw blurRad="50800" dist="38100" dir="2700000" algn="tl" rotWithShape="0">
                        <a:srgbClr val="000000">
                          <a:alpha val="43000"/>
                        </a:srgbClr>
                      </a:outerShdw>
                    </a:effectLst>
                    <a:latin typeface="Arial Black"/>
                    <a:cs typeface="Arial Black"/>
                  </a:rPr>
                  <a:t>joy</a:t>
                </a:r>
                <a:endParaRPr lang="en-US" sz="9600" baseline="30000" dirty="0">
                  <a:effectLst>
                    <a:outerShdw blurRad="50800" dist="38100" dir="2700000" algn="tl" rotWithShape="0">
                      <a:srgbClr val="000000">
                        <a:alpha val="43000"/>
                      </a:srgbClr>
                    </a:outerShdw>
                  </a:effectLst>
                  <a:latin typeface="Arial Black"/>
                  <a:cs typeface="Arial Black"/>
                </a:endParaRPr>
              </a:p>
            </p:txBody>
          </p:sp>
        </p:grpSp>
      </p:grpSp>
      <p:grpSp>
        <p:nvGrpSpPr>
          <p:cNvPr id="16" name="Group 15"/>
          <p:cNvGrpSpPr/>
          <p:nvPr/>
        </p:nvGrpSpPr>
        <p:grpSpPr>
          <a:xfrm>
            <a:off x="2525646" y="2066563"/>
            <a:ext cx="1144569" cy="1149300"/>
            <a:chOff x="444121" y="1165688"/>
            <a:chExt cx="503900" cy="503900"/>
          </a:xfrm>
        </p:grpSpPr>
        <p:pic>
          <p:nvPicPr>
            <p:cNvPr id="17" name="Picture 16"/>
            <p:cNvPicPr>
              <a:picLocks noChangeAspect="1"/>
            </p:cNvPicPr>
            <p:nvPr/>
          </p:nvPicPr>
          <p:blipFill>
            <a:blip r:embed="rId3">
              <a:alphaModFix amt="45000"/>
            </a:blip>
            <a:stretch>
              <a:fillRect/>
            </a:stretch>
          </p:blipFill>
          <p:spPr>
            <a:xfrm>
              <a:off x="444121" y="1165688"/>
              <a:ext cx="503900" cy="503900"/>
            </a:xfrm>
            <a:prstGeom prst="rect">
              <a:avLst/>
            </a:prstGeom>
          </p:spPr>
        </p:pic>
        <p:sp>
          <p:nvSpPr>
            <p:cNvPr id="18" name="TextBox 17"/>
            <p:cNvSpPr txBox="1"/>
            <p:nvPr/>
          </p:nvSpPr>
          <p:spPr>
            <a:xfrm>
              <a:off x="523634" y="1294527"/>
              <a:ext cx="344875" cy="20241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400" dirty="0" err="1" smtClean="0"/>
                <a:t>pcap</a:t>
              </a:r>
              <a:endParaRPr lang="en-US" sz="2400" dirty="0"/>
            </a:p>
          </p:txBody>
        </p:sp>
      </p:grpSp>
      <p:pic>
        <p:nvPicPr>
          <p:cNvPr id="30" name="Picture 2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10362" y="3635950"/>
            <a:ext cx="775138" cy="775138"/>
          </a:xfrm>
          <a:prstGeom prst="rect">
            <a:avLst/>
          </a:prstGeom>
        </p:spPr>
      </p:pic>
      <p:pic>
        <p:nvPicPr>
          <p:cNvPr id="41" name="Picture 4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151679" y="5510639"/>
            <a:ext cx="475149" cy="47514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42" name="Picture 4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556378" y="5527990"/>
            <a:ext cx="486316" cy="48631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43" name="Picture 4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794408" y="5570853"/>
            <a:ext cx="618022" cy="41191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44" name="Picture 43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774963" y="5696452"/>
            <a:ext cx="303046" cy="382963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45" name="TextBox 44"/>
          <p:cNvSpPr txBox="1"/>
          <p:nvPr/>
        </p:nvSpPr>
        <p:spPr>
          <a:xfrm>
            <a:off x="2511713" y="5527990"/>
            <a:ext cx="563996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hlinkClick r:id="rId9"/>
              </a:rPr>
              <a:t>https://github.com/davidmcgrew/</a:t>
            </a:r>
            <a:r>
              <a:rPr lang="en-US" sz="2400" dirty="0" smtClean="0">
                <a:hlinkClick r:id="rId9"/>
              </a:rPr>
              <a:t>joy</a:t>
            </a:r>
            <a:endParaRPr lang="en-US" sz="2400" dirty="0" smtClean="0"/>
          </a:p>
          <a:p>
            <a:endParaRPr lang="en-US" sz="2400" dirty="0"/>
          </a:p>
        </p:txBody>
      </p:sp>
      <p:grpSp>
        <p:nvGrpSpPr>
          <p:cNvPr id="46" name="Group 45"/>
          <p:cNvGrpSpPr/>
          <p:nvPr/>
        </p:nvGrpSpPr>
        <p:grpSpPr>
          <a:xfrm>
            <a:off x="7579394" y="2679307"/>
            <a:ext cx="1144569" cy="1149300"/>
            <a:chOff x="696071" y="495813"/>
            <a:chExt cx="503900" cy="503900"/>
          </a:xfrm>
        </p:grpSpPr>
        <p:pic>
          <p:nvPicPr>
            <p:cNvPr id="47" name="Picture 46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96071" y="495813"/>
              <a:ext cx="503900" cy="503900"/>
            </a:xfrm>
            <a:prstGeom prst="rect">
              <a:avLst/>
            </a:prstGeom>
          </p:spPr>
        </p:pic>
        <p:sp>
          <p:nvSpPr>
            <p:cNvPr id="48" name="TextBox 47"/>
            <p:cNvSpPr txBox="1"/>
            <p:nvPr/>
          </p:nvSpPr>
          <p:spPr>
            <a:xfrm>
              <a:off x="793397" y="624652"/>
              <a:ext cx="309250" cy="20241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400" dirty="0" err="1" smtClean="0"/>
                <a:t>json</a:t>
              </a:r>
              <a:endParaRPr lang="en-US" sz="2400" dirty="0"/>
            </a:p>
          </p:txBody>
        </p:sp>
      </p:grpSp>
      <p:cxnSp>
        <p:nvCxnSpPr>
          <p:cNvPr id="51" name="Elbow Connector 50"/>
          <p:cNvCxnSpPr>
            <a:stCxn id="18" idx="3"/>
          </p:cNvCxnSpPr>
          <p:nvPr/>
        </p:nvCxnSpPr>
        <p:spPr>
          <a:xfrm>
            <a:off x="3489609" y="2591253"/>
            <a:ext cx="1112954" cy="473223"/>
          </a:xfrm>
          <a:prstGeom prst="bentConnector3">
            <a:avLst/>
          </a:prstGeom>
          <a:ln w="38100">
            <a:solidFill>
              <a:schemeClr val="accent1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Elbow Connector 51"/>
          <p:cNvCxnSpPr>
            <a:stCxn id="30" idx="3"/>
          </p:cNvCxnSpPr>
          <p:nvPr/>
        </p:nvCxnSpPr>
        <p:spPr>
          <a:xfrm flipV="1">
            <a:off x="3485500" y="3484564"/>
            <a:ext cx="1117063" cy="538955"/>
          </a:xfrm>
          <a:prstGeom prst="bentConnector3">
            <a:avLst/>
          </a:prstGeom>
          <a:ln w="38100">
            <a:solidFill>
              <a:schemeClr val="accent1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Arrow Connector 56"/>
          <p:cNvCxnSpPr>
            <a:stCxn id="14" idx="3"/>
          </p:cNvCxnSpPr>
          <p:nvPr/>
        </p:nvCxnSpPr>
        <p:spPr>
          <a:xfrm flipV="1">
            <a:off x="6783904" y="3253957"/>
            <a:ext cx="1015632" cy="1"/>
          </a:xfrm>
          <a:prstGeom prst="straightConnector1">
            <a:avLst/>
          </a:prstGeom>
          <a:ln w="38100">
            <a:solidFill>
              <a:schemeClr val="accent1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049640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alphaModFix amt="4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sz="8800" b="1" dirty="0" smtClean="0">
                <a:solidFill>
                  <a:schemeClr val="bg2"/>
                </a:solidFill>
              </a:rPr>
              <a:t>Virtual Machines</a:t>
            </a:r>
            <a:endParaRPr lang="en-US" sz="8800" b="1" dirty="0">
              <a:solidFill>
                <a:schemeClr val="bg2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79649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Virtual Machines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1/6/2017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PRNG Failures and TLS Vulnerabilities in the Wild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6935B3-3181-124D-8312-E7C438C4D7A4}" type="slidenum">
              <a:rPr lang="en-US" smtClean="0"/>
              <a:t>13</a:t>
            </a:fld>
            <a:endParaRPr lang="en-US"/>
          </a:p>
        </p:txBody>
      </p:sp>
      <p:grpSp>
        <p:nvGrpSpPr>
          <p:cNvPr id="7" name="Group 6"/>
          <p:cNvGrpSpPr/>
          <p:nvPr/>
        </p:nvGrpSpPr>
        <p:grpSpPr>
          <a:xfrm>
            <a:off x="3508731" y="2051664"/>
            <a:ext cx="1054257" cy="1036635"/>
            <a:chOff x="6053533" y="2245974"/>
            <a:chExt cx="1054257" cy="1036635"/>
          </a:xfrm>
        </p:grpSpPr>
        <p:sp>
          <p:nvSpPr>
            <p:cNvPr id="8" name="Rounded Rectangle 7"/>
            <p:cNvSpPr/>
            <p:nvPr/>
          </p:nvSpPr>
          <p:spPr>
            <a:xfrm>
              <a:off x="6053533" y="2245974"/>
              <a:ext cx="1054257" cy="1036635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  <a:ln w="57150" cmpd="sng">
              <a:gradFill flip="none" rotWithShape="1">
                <a:gsLst>
                  <a:gs pos="46000">
                    <a:schemeClr val="bg1">
                      <a:lumMod val="50000"/>
                    </a:schemeClr>
                  </a:gs>
                  <a:gs pos="60000">
                    <a:schemeClr val="bg1">
                      <a:lumMod val="95000"/>
                    </a:schemeClr>
                  </a:gs>
                  <a:gs pos="74000">
                    <a:schemeClr val="bg1">
                      <a:lumMod val="50000"/>
                    </a:schemeClr>
                  </a:gs>
                </a:gsLst>
                <a:lin ang="3180000" scaled="0"/>
                <a:tileRect/>
              </a:gradFill>
            </a:ln>
            <a:effectLst>
              <a:outerShdw blurRad="76200" dist="50800" dir="5400000" algn="ctr" rotWithShape="0">
                <a:srgbClr val="000000">
                  <a:alpha val="27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 smtClean="0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6119639" y="2348794"/>
              <a:ext cx="922047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>
                  <a:latin typeface="Courier" charset="0"/>
                  <a:ea typeface="Courier" charset="0"/>
                  <a:cs typeface="Courier" charset="0"/>
                </a:rPr>
                <a:t>1011</a:t>
              </a:r>
            </a:p>
            <a:p>
              <a:r>
                <a:rPr lang="en-US" sz="2400" dirty="0" smtClean="0">
                  <a:latin typeface="Courier" charset="0"/>
                  <a:ea typeface="Courier" charset="0"/>
                  <a:cs typeface="Courier" charset="0"/>
                </a:rPr>
                <a:t>0110</a:t>
              </a:r>
              <a:endParaRPr lang="en-US" sz="2400" dirty="0">
                <a:latin typeface="Courier" charset="0"/>
                <a:ea typeface="Courier" charset="0"/>
                <a:cs typeface="Courier" charset="0"/>
              </a:endParaRPr>
            </a:p>
          </p:txBody>
        </p:sp>
      </p:grpSp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6839" y="4320540"/>
            <a:ext cx="1450258" cy="1348740"/>
          </a:xfrm>
          <a:prstGeom prst="rect">
            <a:avLst/>
          </a:prstGeom>
        </p:spPr>
      </p:pic>
      <p:cxnSp>
        <p:nvCxnSpPr>
          <p:cNvPr id="11" name="Curved Connector 10"/>
          <p:cNvCxnSpPr>
            <a:stCxn id="10" idx="1"/>
            <a:endCxn id="22" idx="1"/>
          </p:cNvCxnSpPr>
          <p:nvPr/>
        </p:nvCxnSpPr>
        <p:spPr>
          <a:xfrm rot="10800000" flipV="1">
            <a:off x="3316839" y="2569982"/>
            <a:ext cx="191892" cy="2424928"/>
          </a:xfrm>
          <a:prstGeom prst="curvedConnector3">
            <a:avLst>
              <a:gd name="adj1" fmla="val 481215"/>
            </a:avLst>
          </a:prstGeom>
          <a:ln w="38100">
            <a:solidFill>
              <a:schemeClr val="accent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1045892" y="3366947"/>
            <a:ext cx="134241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2400" dirty="0" smtClean="0"/>
              <a:t>Snapshot</a:t>
            </a:r>
            <a:endParaRPr lang="en-US" sz="2400" dirty="0" smtClean="0"/>
          </a:p>
        </p:txBody>
      </p:sp>
      <p:grpSp>
        <p:nvGrpSpPr>
          <p:cNvPr id="13" name="Group 12"/>
          <p:cNvGrpSpPr/>
          <p:nvPr/>
        </p:nvGrpSpPr>
        <p:grpSpPr>
          <a:xfrm>
            <a:off x="9045719" y="1914504"/>
            <a:ext cx="1054257" cy="1036635"/>
            <a:chOff x="6053533" y="2245974"/>
            <a:chExt cx="1054257" cy="1036635"/>
          </a:xfrm>
        </p:grpSpPr>
        <p:sp>
          <p:nvSpPr>
            <p:cNvPr id="14" name="Rounded Rectangle 13"/>
            <p:cNvSpPr/>
            <p:nvPr/>
          </p:nvSpPr>
          <p:spPr>
            <a:xfrm>
              <a:off x="6053533" y="2245974"/>
              <a:ext cx="1054257" cy="1036635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  <a:ln w="57150" cmpd="sng">
              <a:gradFill flip="none" rotWithShape="1">
                <a:gsLst>
                  <a:gs pos="46000">
                    <a:schemeClr val="bg1">
                      <a:lumMod val="50000"/>
                    </a:schemeClr>
                  </a:gs>
                  <a:gs pos="60000">
                    <a:schemeClr val="bg1">
                      <a:lumMod val="95000"/>
                    </a:schemeClr>
                  </a:gs>
                  <a:gs pos="74000">
                    <a:schemeClr val="bg1">
                      <a:lumMod val="50000"/>
                    </a:schemeClr>
                  </a:gs>
                </a:gsLst>
                <a:lin ang="3180000" scaled="0"/>
                <a:tileRect/>
              </a:gradFill>
            </a:ln>
            <a:effectLst>
              <a:outerShdw blurRad="76200" dist="50800" dir="5400000" algn="ctr" rotWithShape="0">
                <a:srgbClr val="000000">
                  <a:alpha val="27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 smtClean="0"/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6119639" y="2348794"/>
              <a:ext cx="922047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>
                  <a:latin typeface="Courier" charset="0"/>
                  <a:ea typeface="Courier" charset="0"/>
                  <a:cs typeface="Courier" charset="0"/>
                </a:rPr>
                <a:t>1011</a:t>
              </a:r>
            </a:p>
            <a:p>
              <a:r>
                <a:rPr lang="en-US" sz="2400" dirty="0" smtClean="0">
                  <a:latin typeface="Courier" charset="0"/>
                  <a:ea typeface="Courier" charset="0"/>
                  <a:cs typeface="Courier" charset="0"/>
                </a:rPr>
                <a:t>0110</a:t>
              </a:r>
              <a:endParaRPr lang="en-US" sz="2400" dirty="0">
                <a:latin typeface="Courier" charset="0"/>
                <a:ea typeface="Courier" charset="0"/>
                <a:cs typeface="Courier" charset="0"/>
              </a:endParaRPr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9045718" y="3192668"/>
            <a:ext cx="1054257" cy="1036635"/>
            <a:chOff x="6053533" y="2245974"/>
            <a:chExt cx="1054257" cy="1036635"/>
          </a:xfrm>
        </p:grpSpPr>
        <p:sp>
          <p:nvSpPr>
            <p:cNvPr id="17" name="Rounded Rectangle 16"/>
            <p:cNvSpPr/>
            <p:nvPr/>
          </p:nvSpPr>
          <p:spPr>
            <a:xfrm>
              <a:off x="6053533" y="2245974"/>
              <a:ext cx="1054257" cy="1036635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  <a:ln w="57150" cmpd="sng">
              <a:gradFill flip="none" rotWithShape="1">
                <a:gsLst>
                  <a:gs pos="46000">
                    <a:schemeClr val="bg1">
                      <a:lumMod val="50000"/>
                    </a:schemeClr>
                  </a:gs>
                  <a:gs pos="60000">
                    <a:schemeClr val="bg1">
                      <a:lumMod val="95000"/>
                    </a:schemeClr>
                  </a:gs>
                  <a:gs pos="74000">
                    <a:schemeClr val="bg1">
                      <a:lumMod val="50000"/>
                    </a:schemeClr>
                  </a:gs>
                </a:gsLst>
                <a:lin ang="3180000" scaled="0"/>
                <a:tileRect/>
              </a:gradFill>
            </a:ln>
            <a:effectLst>
              <a:outerShdw blurRad="76200" dist="50800" dir="5400000" algn="ctr" rotWithShape="0">
                <a:srgbClr val="000000">
                  <a:alpha val="27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 smtClean="0"/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6119639" y="2348794"/>
              <a:ext cx="922047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>
                  <a:latin typeface="Courier" charset="0"/>
                  <a:ea typeface="Courier" charset="0"/>
                  <a:cs typeface="Courier" charset="0"/>
                </a:rPr>
                <a:t>1011</a:t>
              </a:r>
            </a:p>
            <a:p>
              <a:r>
                <a:rPr lang="en-US" sz="2400" dirty="0" smtClean="0">
                  <a:latin typeface="Courier" charset="0"/>
                  <a:ea typeface="Courier" charset="0"/>
                  <a:cs typeface="Courier" charset="0"/>
                </a:rPr>
                <a:t>0110</a:t>
              </a:r>
              <a:endParaRPr lang="en-US" sz="2400" dirty="0">
                <a:latin typeface="Courier" charset="0"/>
                <a:ea typeface="Courier" charset="0"/>
                <a:cs typeface="Courier" charset="0"/>
              </a:endParaRPr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9046525" y="4470832"/>
            <a:ext cx="1054257" cy="1036635"/>
            <a:chOff x="6053533" y="2245974"/>
            <a:chExt cx="1054257" cy="1036635"/>
          </a:xfrm>
        </p:grpSpPr>
        <p:sp>
          <p:nvSpPr>
            <p:cNvPr id="20" name="Rounded Rectangle 19"/>
            <p:cNvSpPr/>
            <p:nvPr/>
          </p:nvSpPr>
          <p:spPr>
            <a:xfrm>
              <a:off x="6053533" y="2245974"/>
              <a:ext cx="1054257" cy="1036635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  <a:ln w="57150" cmpd="sng">
              <a:gradFill flip="none" rotWithShape="1">
                <a:gsLst>
                  <a:gs pos="46000">
                    <a:schemeClr val="bg1">
                      <a:lumMod val="50000"/>
                    </a:schemeClr>
                  </a:gs>
                  <a:gs pos="60000">
                    <a:schemeClr val="bg1">
                      <a:lumMod val="95000"/>
                    </a:schemeClr>
                  </a:gs>
                  <a:gs pos="74000">
                    <a:schemeClr val="bg1">
                      <a:lumMod val="50000"/>
                    </a:schemeClr>
                  </a:gs>
                </a:gsLst>
                <a:lin ang="3180000" scaled="0"/>
                <a:tileRect/>
              </a:gradFill>
            </a:ln>
            <a:effectLst>
              <a:outerShdw blurRad="76200" dist="50800" dir="5400000" algn="ctr" rotWithShape="0">
                <a:srgbClr val="000000">
                  <a:alpha val="27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 smtClean="0"/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6119639" y="2348794"/>
              <a:ext cx="922047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>
                  <a:latin typeface="Courier" charset="0"/>
                  <a:ea typeface="Courier" charset="0"/>
                  <a:cs typeface="Courier" charset="0"/>
                </a:rPr>
                <a:t>1011</a:t>
              </a:r>
            </a:p>
            <a:p>
              <a:r>
                <a:rPr lang="en-US" sz="2400" dirty="0" smtClean="0">
                  <a:latin typeface="Courier" charset="0"/>
                  <a:ea typeface="Courier" charset="0"/>
                  <a:cs typeface="Courier" charset="0"/>
                </a:rPr>
                <a:t>0110</a:t>
              </a:r>
              <a:endParaRPr lang="en-US" sz="2400" dirty="0">
                <a:latin typeface="Courier" charset="0"/>
                <a:ea typeface="Courier" charset="0"/>
                <a:cs typeface="Courier" charset="0"/>
              </a:endParaRPr>
            </a:p>
          </p:txBody>
        </p:sp>
      </p:grpSp>
      <p:cxnSp>
        <p:nvCxnSpPr>
          <p:cNvPr id="22" name="Curved Connector 21"/>
          <p:cNvCxnSpPr>
            <a:stCxn id="22" idx="3"/>
          </p:cNvCxnSpPr>
          <p:nvPr/>
        </p:nvCxnSpPr>
        <p:spPr>
          <a:xfrm flipV="1">
            <a:off x="4767097" y="2432822"/>
            <a:ext cx="4278622" cy="2562088"/>
          </a:xfrm>
          <a:prstGeom prst="curvedConnector3">
            <a:avLst>
              <a:gd name="adj1" fmla="val 50000"/>
            </a:avLst>
          </a:prstGeom>
          <a:ln w="38100">
            <a:solidFill>
              <a:schemeClr val="accent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Curved Connector 22"/>
          <p:cNvCxnSpPr>
            <a:stCxn id="22" idx="3"/>
          </p:cNvCxnSpPr>
          <p:nvPr/>
        </p:nvCxnSpPr>
        <p:spPr>
          <a:xfrm flipV="1">
            <a:off x="4767097" y="3710986"/>
            <a:ext cx="4278621" cy="1283924"/>
          </a:xfrm>
          <a:prstGeom prst="curvedConnector3">
            <a:avLst>
              <a:gd name="adj1" fmla="val 50000"/>
            </a:avLst>
          </a:prstGeom>
          <a:ln w="38100">
            <a:solidFill>
              <a:schemeClr val="accent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Curved Connector 23"/>
          <p:cNvCxnSpPr>
            <a:stCxn id="22" idx="3"/>
          </p:cNvCxnSpPr>
          <p:nvPr/>
        </p:nvCxnSpPr>
        <p:spPr>
          <a:xfrm flipV="1">
            <a:off x="4767097" y="4989150"/>
            <a:ext cx="4279428" cy="5760"/>
          </a:xfrm>
          <a:prstGeom prst="curvedConnector3">
            <a:avLst>
              <a:gd name="adj1" fmla="val 50000"/>
            </a:avLst>
          </a:prstGeom>
          <a:ln w="38100">
            <a:solidFill>
              <a:schemeClr val="accent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>
            <a:off x="5775693" y="3272883"/>
            <a:ext cx="89639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2400" dirty="0" smtClean="0"/>
              <a:t>Clone</a:t>
            </a:r>
            <a:endParaRPr lang="en-US" sz="2400" dirty="0" smtClean="0"/>
          </a:p>
        </p:txBody>
      </p:sp>
    </p:spTree>
    <p:extLst>
      <p:ext uri="{BB962C8B-B14F-4D97-AF65-F5344CB8AC3E}">
        <p14:creationId xmlns:p14="http://schemas.microsoft.com/office/powerpoint/2010/main" val="20534483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le 16"/>
          <p:cNvSpPr>
            <a:spLocks noGrp="1"/>
          </p:cNvSpPr>
          <p:nvPr>
            <p:ph type="title"/>
          </p:nvPr>
        </p:nvSpPr>
        <p:spPr>
          <a:xfrm>
            <a:off x="838200" y="365125"/>
            <a:ext cx="5181600" cy="1325563"/>
          </a:xfrm>
        </p:spPr>
        <p:txBody>
          <a:bodyPr/>
          <a:lstStyle/>
          <a:p>
            <a:r>
              <a:rPr lang="en-US" dirty="0" smtClean="0"/>
              <a:t>Volume Snapshot</a:t>
            </a:r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Image of bootable disk</a:t>
            </a:r>
          </a:p>
          <a:p>
            <a:r>
              <a:rPr lang="en-US" dirty="0" smtClean="0"/>
              <a:t>Boot latency</a:t>
            </a:r>
          </a:p>
          <a:p>
            <a:r>
              <a:rPr lang="en-US" dirty="0" smtClean="0"/>
              <a:t>Not vulnerable</a:t>
            </a:r>
            <a:endParaRPr lang="en-US" dirty="0"/>
          </a:p>
        </p:txBody>
      </p:sp>
      <p:sp>
        <p:nvSpPr>
          <p:cNvPr id="13" name="Text Placeholder 12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/>
              <a:t>Image of RAM + disk</a:t>
            </a:r>
          </a:p>
          <a:p>
            <a:r>
              <a:rPr lang="en-US" dirty="0" smtClean="0"/>
              <a:t>No boot latency</a:t>
            </a:r>
          </a:p>
          <a:p>
            <a:r>
              <a:rPr lang="en-US" dirty="0" smtClean="0"/>
              <a:t>Vulnerable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1/6/2017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PRNG Failures and TLS Vulnerabilities in the Wild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6935B3-3181-124D-8312-E7C438C4D7A4}" type="slidenum">
              <a:rPr lang="en-US" smtClean="0"/>
              <a:t>14</a:t>
            </a:fld>
            <a:endParaRPr lang="en-US"/>
          </a:p>
        </p:txBody>
      </p:sp>
      <p:sp>
        <p:nvSpPr>
          <p:cNvPr id="18" name="Title 1"/>
          <p:cNvSpPr txBox="1">
            <a:spLocks/>
          </p:cNvSpPr>
          <p:nvPr/>
        </p:nvSpPr>
        <p:spPr>
          <a:xfrm>
            <a:off x="6019800" y="365125"/>
            <a:ext cx="53340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Full Snapshot</a:t>
            </a:r>
            <a:endParaRPr lang="en-US" dirty="0"/>
          </a:p>
        </p:txBody>
      </p:sp>
      <p:pic>
        <p:nvPicPr>
          <p:cNvPr id="19" name="Picture 18" descr="hdd-hard-disk-drive-storage-300px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8176" y="4253983"/>
            <a:ext cx="1643224" cy="1232418"/>
          </a:xfrm>
          <a:prstGeom prst="rect">
            <a:avLst/>
          </a:prstGeom>
        </p:spPr>
      </p:pic>
      <p:pic>
        <p:nvPicPr>
          <p:cNvPr id="20" name="Picture 19" descr="Ram-Memory-Module-300px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26811" y="4491968"/>
            <a:ext cx="1296776" cy="7674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2336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VM experiments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Sandbox</a:t>
            </a:r>
          </a:p>
          <a:p>
            <a:pPr lvl="1"/>
            <a:r>
              <a:rPr lang="en-US" dirty="0" err="1"/>
              <a:t>ThreatGRID</a:t>
            </a:r>
            <a:r>
              <a:rPr lang="en-US" dirty="0"/>
              <a:t> </a:t>
            </a:r>
            <a:r>
              <a:rPr lang="en-US" dirty="0" smtClean="0"/>
              <a:t>with Windows 7 SP1</a:t>
            </a:r>
          </a:p>
          <a:p>
            <a:r>
              <a:rPr lang="en-US" dirty="0" smtClean="0"/>
              <a:t>Linked clones</a:t>
            </a:r>
          </a:p>
          <a:p>
            <a:pPr lvl="1"/>
            <a:r>
              <a:rPr lang="en-US" dirty="0"/>
              <a:t>VMWare ESXI 6.0 Update 2 with Windows 7 </a:t>
            </a:r>
            <a:r>
              <a:rPr lang="en-US" dirty="0" smtClean="0"/>
              <a:t>SP1</a:t>
            </a:r>
          </a:p>
          <a:p>
            <a:r>
              <a:rPr lang="en-US" dirty="0" smtClean="0"/>
              <a:t>Derivative Docker containers</a:t>
            </a:r>
          </a:p>
          <a:p>
            <a:pPr lvl="1"/>
            <a:r>
              <a:rPr lang="en-US" dirty="0"/>
              <a:t>CentOS 7 on </a:t>
            </a:r>
            <a:r>
              <a:rPr lang="en-US" dirty="0"/>
              <a:t>D</a:t>
            </a:r>
            <a:r>
              <a:rPr lang="en-US" dirty="0" smtClean="0"/>
              <a:t>ocker </a:t>
            </a:r>
            <a:r>
              <a:rPr lang="en-US" dirty="0"/>
              <a:t>server </a:t>
            </a:r>
            <a:r>
              <a:rPr lang="en-US" dirty="0" smtClean="0"/>
              <a:t>with Ubuntu </a:t>
            </a:r>
            <a:r>
              <a:rPr lang="en-US" dirty="0"/>
              <a:t>16.04 </a:t>
            </a:r>
            <a:r>
              <a:rPr lang="en-US" dirty="0" smtClean="0"/>
              <a:t>container image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1/6/2017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PRNG Failures and TLS Vulnerabilities in the Wild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6935B3-3181-124D-8312-E7C438C4D7A4}" type="slidenum">
              <a:rPr lang="en-US" smtClean="0"/>
              <a:t>15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8744366" y="1722518"/>
            <a:ext cx="213731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Full Snapshot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9505247" y="2574816"/>
            <a:ext cx="129843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Volume</a:t>
            </a:r>
            <a:endParaRPr lang="en-US" sz="2800" dirty="0"/>
          </a:p>
        </p:txBody>
      </p:sp>
      <p:sp>
        <p:nvSpPr>
          <p:cNvPr id="9" name="TextBox 8"/>
          <p:cNvSpPr txBox="1"/>
          <p:nvPr/>
        </p:nvSpPr>
        <p:spPr>
          <a:xfrm>
            <a:off x="9505247" y="3458944"/>
            <a:ext cx="129843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Volume</a:t>
            </a:r>
            <a:endParaRPr lang="en-US" sz="2800" dirty="0"/>
          </a:p>
        </p:txBody>
      </p:sp>
      <p:sp>
        <p:nvSpPr>
          <p:cNvPr id="11" name="TextBox 10"/>
          <p:cNvSpPr txBox="1"/>
          <p:nvPr/>
        </p:nvSpPr>
        <p:spPr>
          <a:xfrm>
            <a:off x="10247586" y="-935421"/>
            <a:ext cx="184731" cy="36933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88954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Turtles all the way down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1/6/2017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PRNG Failures and TLS Vulnerabilities in the Wild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6935B3-3181-124D-8312-E7C438C4D7A4}" type="slidenum">
              <a:rPr lang="en-US" smtClean="0"/>
              <a:t>16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8351" y="4025461"/>
            <a:ext cx="4847897" cy="174524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5496" y="3254153"/>
            <a:ext cx="3806658" cy="1370397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3009" y="2681367"/>
            <a:ext cx="2735318" cy="984715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1987765" y="2258996"/>
            <a:ext cx="183287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smtClean="0"/>
              <a:t>Application</a:t>
            </a:r>
            <a:endParaRPr lang="en-US" sz="2800"/>
          </a:p>
        </p:txBody>
      </p:sp>
      <p:sp>
        <p:nvSpPr>
          <p:cNvPr id="11" name="TextBox 10"/>
          <p:cNvSpPr txBox="1"/>
          <p:nvPr/>
        </p:nvSpPr>
        <p:spPr>
          <a:xfrm>
            <a:off x="2208787" y="3008703"/>
            <a:ext cx="161185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smtClean="0"/>
              <a:t>Container</a:t>
            </a:r>
            <a:endParaRPr lang="en-US" sz="2800" dirty="0"/>
          </a:p>
        </p:txBody>
      </p:sp>
      <p:sp>
        <p:nvSpPr>
          <p:cNvPr id="12" name="TextBox 11"/>
          <p:cNvSpPr txBox="1"/>
          <p:nvPr/>
        </p:nvSpPr>
        <p:spPr>
          <a:xfrm>
            <a:off x="1311619" y="3758410"/>
            <a:ext cx="250902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Virtual Machine</a:t>
            </a:r>
            <a:endParaRPr lang="en-US" sz="2800" dirty="0"/>
          </a:p>
        </p:txBody>
      </p:sp>
      <p:sp>
        <p:nvSpPr>
          <p:cNvPr id="13" name="TextBox 12"/>
          <p:cNvSpPr txBox="1"/>
          <p:nvPr/>
        </p:nvSpPr>
        <p:spPr>
          <a:xfrm>
            <a:off x="1066167" y="4508116"/>
            <a:ext cx="275447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Operating System</a:t>
            </a:r>
            <a:endParaRPr lang="en-US" sz="2800" dirty="0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7461" y="2229885"/>
            <a:ext cx="2108041" cy="7588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61982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alphaModFix amt="4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sz="8800" b="1" dirty="0" smtClean="0">
                <a:solidFill>
                  <a:schemeClr val="bg2"/>
                </a:solidFill>
              </a:rPr>
              <a:t>TLS Failure Scenarios</a:t>
            </a:r>
            <a:endParaRPr lang="en-US" sz="8800" b="1" dirty="0">
              <a:solidFill>
                <a:schemeClr val="bg2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Aberrant implementation </a:t>
            </a:r>
          </a:p>
          <a:p>
            <a:r>
              <a:rPr lang="en-US" dirty="0"/>
              <a:t>PRNG failure</a:t>
            </a:r>
          </a:p>
          <a:p>
            <a:r>
              <a:rPr lang="en-US" dirty="0"/>
              <a:t>Multiple Running Instances of Full Snapshot (MRIFS)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81714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TLS Random </a:t>
            </a:r>
            <a:r>
              <a:rPr lang="en-US" dirty="0" err="1" smtClean="0"/>
              <a:t>Nonces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 err="1">
                <a:latin typeface="Courier" charset="0"/>
                <a:ea typeface="Courier" charset="0"/>
                <a:cs typeface="Courier" charset="0"/>
              </a:rPr>
              <a:t>struct</a:t>
            </a:r>
            <a:r>
              <a:rPr lang="en-US" sz="2400" dirty="0">
                <a:latin typeface="Courier" charset="0"/>
                <a:ea typeface="Courier" charset="0"/>
                <a:cs typeface="Courier" charset="0"/>
              </a:rPr>
              <a:t> { </a:t>
            </a:r>
          </a:p>
          <a:p>
            <a:pPr marL="0" indent="0">
              <a:buNone/>
            </a:pPr>
            <a:r>
              <a:rPr lang="en-US" sz="2400" dirty="0" smtClean="0">
                <a:latin typeface="Courier" charset="0"/>
                <a:ea typeface="Courier" charset="0"/>
                <a:cs typeface="Courier" charset="0"/>
              </a:rPr>
              <a:t>   uint32 </a:t>
            </a:r>
            <a:r>
              <a:rPr lang="en-US" sz="2400" dirty="0" err="1" smtClean="0">
                <a:latin typeface="Courier" charset="0"/>
                <a:ea typeface="Courier" charset="0"/>
                <a:cs typeface="Courier" charset="0"/>
              </a:rPr>
              <a:t>gmt_unix_time</a:t>
            </a:r>
            <a:r>
              <a:rPr lang="en-US" sz="2400" dirty="0" smtClean="0">
                <a:latin typeface="Courier" charset="0"/>
                <a:ea typeface="Courier" charset="0"/>
                <a:cs typeface="Courier" charset="0"/>
              </a:rPr>
              <a:t>; </a:t>
            </a:r>
          </a:p>
          <a:p>
            <a:pPr marL="0" indent="0">
              <a:buNone/>
            </a:pPr>
            <a:r>
              <a:rPr lang="en-US" sz="2400" dirty="0" smtClean="0">
                <a:latin typeface="Courier" charset="0"/>
                <a:ea typeface="Courier" charset="0"/>
                <a:cs typeface="Courier" charset="0"/>
              </a:rPr>
              <a:t>   opaque </a:t>
            </a:r>
            <a:r>
              <a:rPr lang="en-US" sz="2400" dirty="0" err="1" smtClean="0">
                <a:latin typeface="Courier" charset="0"/>
                <a:ea typeface="Courier" charset="0"/>
                <a:cs typeface="Courier" charset="0"/>
              </a:rPr>
              <a:t>random_bytes</a:t>
            </a:r>
            <a:r>
              <a:rPr lang="en-US" sz="2400" dirty="0" smtClean="0">
                <a:latin typeface="Courier" charset="0"/>
                <a:ea typeface="Courier" charset="0"/>
                <a:cs typeface="Courier" charset="0"/>
              </a:rPr>
              <a:t>[28]; </a:t>
            </a:r>
          </a:p>
          <a:p>
            <a:pPr marL="0" indent="0">
              <a:buNone/>
            </a:pPr>
            <a:r>
              <a:rPr lang="en-US" sz="2400" dirty="0" smtClean="0">
                <a:latin typeface="Courier" charset="0"/>
                <a:ea typeface="Courier" charset="0"/>
                <a:cs typeface="Courier" charset="0"/>
              </a:rPr>
              <a:t>} Random; </a:t>
            </a:r>
            <a:r>
              <a:rPr lang="en-US" sz="2400" dirty="0">
                <a:latin typeface="Courier" charset="0"/>
                <a:ea typeface="Courier" charset="0"/>
                <a:cs typeface="Courier" charset="0"/>
              </a:rPr>
              <a:t>// Client </a:t>
            </a:r>
            <a:endParaRPr lang="en-US" sz="2400" dirty="0" smtClean="0">
              <a:latin typeface="Courier" charset="0"/>
              <a:ea typeface="Courier" charset="0"/>
              <a:cs typeface="Courier" charset="0"/>
            </a:endParaRPr>
          </a:p>
          <a:p>
            <a:pPr marL="0" indent="0">
              <a:buNone/>
            </a:pPr>
            <a:endParaRPr lang="en-US" sz="2400" dirty="0" smtClean="0">
              <a:latin typeface="Courier" charset="0"/>
              <a:ea typeface="Courier" charset="0"/>
              <a:cs typeface="Courier" charset="0"/>
            </a:endParaRPr>
          </a:p>
          <a:p>
            <a:pPr marL="0" indent="0">
              <a:buNone/>
            </a:pPr>
            <a:r>
              <a:rPr lang="en-US" sz="2400" dirty="0" err="1" smtClean="0">
                <a:latin typeface="Courier" charset="0"/>
                <a:ea typeface="Courier" charset="0"/>
                <a:cs typeface="Courier" charset="0"/>
              </a:rPr>
              <a:t>struct</a:t>
            </a:r>
            <a:r>
              <a:rPr lang="en-US" sz="2400" dirty="0" smtClean="0">
                <a:latin typeface="Courier" charset="0"/>
                <a:ea typeface="Courier" charset="0"/>
                <a:cs typeface="Courier" charset="0"/>
              </a:rPr>
              <a:t> { </a:t>
            </a:r>
          </a:p>
          <a:p>
            <a:pPr marL="0" indent="0">
              <a:buNone/>
            </a:pPr>
            <a:r>
              <a:rPr lang="en-US" sz="2400" dirty="0" smtClean="0">
                <a:latin typeface="Courier" charset="0"/>
                <a:ea typeface="Courier" charset="0"/>
                <a:cs typeface="Courier" charset="0"/>
              </a:rPr>
              <a:t>   opaque </a:t>
            </a:r>
            <a:r>
              <a:rPr lang="en-US" sz="2400" dirty="0" err="1" smtClean="0">
                <a:latin typeface="Courier" charset="0"/>
                <a:ea typeface="Courier" charset="0"/>
                <a:cs typeface="Courier" charset="0"/>
              </a:rPr>
              <a:t>random_bytes</a:t>
            </a:r>
            <a:r>
              <a:rPr lang="en-US" sz="2400" dirty="0" smtClean="0">
                <a:latin typeface="Courier" charset="0"/>
                <a:ea typeface="Courier" charset="0"/>
                <a:cs typeface="Courier" charset="0"/>
              </a:rPr>
              <a:t>[32];</a:t>
            </a:r>
          </a:p>
          <a:p>
            <a:pPr marL="0" indent="0">
              <a:buNone/>
            </a:pPr>
            <a:r>
              <a:rPr lang="en-US" sz="2400" dirty="0" smtClean="0">
                <a:latin typeface="Courier" charset="0"/>
                <a:ea typeface="Courier" charset="0"/>
                <a:cs typeface="Courier" charset="0"/>
              </a:rPr>
              <a:t>} Random; </a:t>
            </a:r>
            <a:r>
              <a:rPr lang="en-US" sz="2400" dirty="0">
                <a:latin typeface="Courier" charset="0"/>
                <a:ea typeface="Courier" charset="0"/>
                <a:cs typeface="Courier" charset="0"/>
              </a:rPr>
              <a:t>// Server</a:t>
            </a:r>
            <a:r>
              <a:rPr lang="en-US" sz="2400" dirty="0" smtClean="0">
                <a:latin typeface="Courier" charset="0"/>
                <a:ea typeface="Courier" charset="0"/>
                <a:cs typeface="Courier" charset="0"/>
              </a:rPr>
              <a:t> 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PRNG Failures and TLS Vulnerabilities in the Wild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5980388" y="1870075"/>
            <a:ext cx="746234" cy="411381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2"/>
                </a:solidFill>
              </a:rPr>
              <a:t>Time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726622" y="1870076"/>
            <a:ext cx="5190796" cy="411381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2"/>
                </a:solidFill>
              </a:rPr>
              <a:t>Random Bytes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5980388" y="4113923"/>
            <a:ext cx="5937030" cy="411381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2"/>
                </a:solidFill>
              </a:rPr>
              <a:t>Random Bytes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6935B3-3181-124D-8312-E7C438C4D7A4}" type="slidenum">
              <a:rPr lang="en-US" smtClean="0"/>
              <a:t>18</a:t>
            </a:fld>
            <a:endParaRPr lang="en-US"/>
          </a:p>
        </p:txBody>
      </p:sp>
      <p:sp>
        <p:nvSpPr>
          <p:cNvPr id="19" name="Date Placeholder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1/6/2017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30610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Simple TLS model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PRNG Failures and TLS Vulnerabilities in the Wild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6935B3-3181-124D-8312-E7C438C4D7A4}" type="slidenum">
              <a:rPr lang="en-US" smtClean="0"/>
              <a:t>19</a:t>
            </a:fld>
            <a:endParaRPr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1/6/2017</a:t>
            </a:r>
            <a:endParaRPr lang="en-US" dirty="0"/>
          </a:p>
        </p:txBody>
      </p:sp>
      <p:grpSp>
        <p:nvGrpSpPr>
          <p:cNvPr id="18" name="Group 17"/>
          <p:cNvGrpSpPr/>
          <p:nvPr/>
        </p:nvGrpSpPr>
        <p:grpSpPr>
          <a:xfrm>
            <a:off x="3129454" y="2505747"/>
            <a:ext cx="5827987" cy="502375"/>
            <a:chOff x="3226676" y="2256310"/>
            <a:chExt cx="5827987" cy="502375"/>
          </a:xfrm>
        </p:grpSpPr>
        <p:sp>
          <p:nvSpPr>
            <p:cNvPr id="15" name="Rectangle 14"/>
            <p:cNvSpPr/>
            <p:nvPr/>
          </p:nvSpPr>
          <p:spPr>
            <a:xfrm>
              <a:off x="4204139" y="2256310"/>
              <a:ext cx="1878724" cy="495464"/>
            </a:xfrm>
            <a:prstGeom prst="rect">
              <a:avLst/>
            </a:prstGeom>
            <a:noFill/>
            <a:ln w="28575">
              <a:solidFill>
                <a:schemeClr val="tx1">
                  <a:lumMod val="75000"/>
                  <a:lumOff val="2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dirty="0" smtClean="0">
                  <a:solidFill>
                    <a:schemeClr val="tx1"/>
                  </a:solidFill>
                  <a:latin typeface="Courier" charset="0"/>
                  <a:ea typeface="Courier" charset="0"/>
                  <a:cs typeface="Courier" charset="0"/>
                </a:rPr>
                <a:t>Random</a:t>
              </a:r>
              <a:endParaRPr lang="en-US" sz="2000" dirty="0">
                <a:solidFill>
                  <a:schemeClr val="tx1"/>
                </a:solidFill>
                <a:latin typeface="Courier" charset="0"/>
                <a:ea typeface="Courier" charset="0"/>
                <a:cs typeface="Courier" charset="0"/>
              </a:endParaRPr>
            </a:p>
          </p:txBody>
        </p:sp>
        <p:sp>
          <p:nvSpPr>
            <p:cNvPr id="28" name="Rectangle 27"/>
            <p:cNvSpPr/>
            <p:nvPr/>
          </p:nvSpPr>
          <p:spPr>
            <a:xfrm>
              <a:off x="6193222" y="2263221"/>
              <a:ext cx="2861441" cy="495464"/>
            </a:xfrm>
            <a:prstGeom prst="rect">
              <a:avLst/>
            </a:prstGeom>
            <a:noFill/>
            <a:ln w="28575">
              <a:solidFill>
                <a:schemeClr val="tx1">
                  <a:lumMod val="75000"/>
                  <a:lumOff val="2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dirty="0" err="1" smtClean="0">
                  <a:solidFill>
                    <a:schemeClr val="tx1"/>
                  </a:solidFill>
                  <a:latin typeface="Courier" charset="0"/>
                  <a:ea typeface="Courier" charset="0"/>
                  <a:cs typeface="Courier" charset="0"/>
                </a:rPr>
                <a:t>clientKeyExchange</a:t>
              </a:r>
              <a:endParaRPr lang="en-US" sz="2000" dirty="0">
                <a:solidFill>
                  <a:schemeClr val="tx1"/>
                </a:solidFill>
                <a:latin typeface="Courier" charset="0"/>
                <a:ea typeface="Courier" charset="0"/>
                <a:cs typeface="Courier" charset="0"/>
              </a:endParaRPr>
            </a:p>
          </p:txBody>
        </p:sp>
        <p:sp>
          <p:nvSpPr>
            <p:cNvPr id="30" name="Rectangle 29"/>
            <p:cNvSpPr/>
            <p:nvPr/>
          </p:nvSpPr>
          <p:spPr>
            <a:xfrm>
              <a:off x="3226676" y="2256310"/>
              <a:ext cx="867104" cy="495464"/>
            </a:xfrm>
            <a:prstGeom prst="rect">
              <a:avLst/>
            </a:prstGeom>
            <a:noFill/>
            <a:ln w="28575">
              <a:solidFill>
                <a:schemeClr val="tx1">
                  <a:lumMod val="75000"/>
                  <a:lumOff val="2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dirty="0" smtClean="0">
                  <a:solidFill>
                    <a:schemeClr val="tx1"/>
                  </a:solidFill>
                  <a:latin typeface="Courier" charset="0"/>
                  <a:ea typeface="Courier" charset="0"/>
                  <a:cs typeface="Courier" charset="0"/>
                </a:rPr>
                <a:t>Time</a:t>
              </a:r>
              <a:endParaRPr lang="en-US" sz="2000" dirty="0">
                <a:solidFill>
                  <a:schemeClr val="tx1"/>
                </a:solidFill>
                <a:latin typeface="Courier" charset="0"/>
                <a:ea typeface="Courier" charset="0"/>
                <a:cs typeface="Courier" charset="0"/>
              </a:endParaRPr>
            </a:p>
          </p:txBody>
        </p:sp>
      </p:grpSp>
      <p:sp>
        <p:nvSpPr>
          <p:cNvPr id="40" name="Rounded Rectangle 39"/>
          <p:cNvSpPr/>
          <p:nvPr/>
        </p:nvSpPr>
        <p:spPr>
          <a:xfrm>
            <a:off x="3962400" y="3503586"/>
            <a:ext cx="4267200" cy="2680137"/>
          </a:xfrm>
          <a:prstGeom prst="roundRect">
            <a:avLst>
              <a:gd name="adj" fmla="val 5285"/>
            </a:avLst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ectangle 40"/>
          <p:cNvSpPr/>
          <p:nvPr/>
        </p:nvSpPr>
        <p:spPr>
          <a:xfrm>
            <a:off x="6098628" y="4542905"/>
            <a:ext cx="1150882" cy="630621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PRNG</a:t>
            </a:r>
            <a:endParaRPr lang="en-US" dirty="0"/>
          </a:p>
        </p:txBody>
      </p:sp>
      <p:sp>
        <p:nvSpPr>
          <p:cNvPr id="42" name="Rectangle 41"/>
          <p:cNvSpPr/>
          <p:nvPr/>
        </p:nvSpPr>
        <p:spPr>
          <a:xfrm>
            <a:off x="6098628" y="5360768"/>
            <a:ext cx="1150882" cy="630621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Entropy</a:t>
            </a:r>
            <a:endParaRPr lang="en-US" dirty="0"/>
          </a:p>
        </p:txBody>
      </p:sp>
      <p:sp>
        <p:nvSpPr>
          <p:cNvPr id="43" name="Rectangle 42"/>
          <p:cNvSpPr/>
          <p:nvPr/>
        </p:nvSpPr>
        <p:spPr>
          <a:xfrm>
            <a:off x="5425966" y="3745323"/>
            <a:ext cx="1150882" cy="630621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Nonce</a:t>
            </a:r>
          </a:p>
          <a:p>
            <a:pPr algn="ctr"/>
            <a:r>
              <a:rPr lang="en-US" dirty="0" smtClean="0"/>
              <a:t>Generator</a:t>
            </a:r>
            <a:endParaRPr lang="en-US" dirty="0"/>
          </a:p>
        </p:txBody>
      </p:sp>
      <p:sp>
        <p:nvSpPr>
          <p:cNvPr id="44" name="Rectangle 43"/>
          <p:cNvSpPr/>
          <p:nvPr/>
        </p:nvSpPr>
        <p:spPr>
          <a:xfrm>
            <a:off x="6818587" y="3745323"/>
            <a:ext cx="1150882" cy="630621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RSA</a:t>
            </a:r>
          </a:p>
          <a:p>
            <a:pPr algn="ctr"/>
            <a:r>
              <a:rPr lang="en-US" dirty="0" smtClean="0"/>
              <a:t>[EC]DH</a:t>
            </a:r>
            <a:endParaRPr lang="en-US" dirty="0"/>
          </a:p>
        </p:txBody>
      </p:sp>
      <p:cxnSp>
        <p:nvCxnSpPr>
          <p:cNvPr id="45" name="Straight Arrow Connector 44"/>
          <p:cNvCxnSpPr/>
          <p:nvPr/>
        </p:nvCxnSpPr>
        <p:spPr>
          <a:xfrm flipV="1">
            <a:off x="6674069" y="5173526"/>
            <a:ext cx="0" cy="187242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Arrow Connector 45"/>
          <p:cNvCxnSpPr/>
          <p:nvPr/>
        </p:nvCxnSpPr>
        <p:spPr>
          <a:xfrm flipH="1" flipV="1">
            <a:off x="6098629" y="4375944"/>
            <a:ext cx="575440" cy="166961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Arrow Connector 46"/>
          <p:cNvCxnSpPr/>
          <p:nvPr/>
        </p:nvCxnSpPr>
        <p:spPr>
          <a:xfrm flipV="1">
            <a:off x="6674069" y="4375944"/>
            <a:ext cx="719959" cy="166961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Rectangle 47"/>
          <p:cNvSpPr/>
          <p:nvPr/>
        </p:nvSpPr>
        <p:spPr>
          <a:xfrm>
            <a:off x="4275084" y="4520675"/>
            <a:ext cx="1150882" cy="630621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Clock</a:t>
            </a:r>
            <a:endParaRPr lang="en-US" dirty="0"/>
          </a:p>
        </p:txBody>
      </p:sp>
      <p:cxnSp>
        <p:nvCxnSpPr>
          <p:cNvPr id="32" name="Straight Arrow Connector 31"/>
          <p:cNvCxnSpPr>
            <a:stCxn id="44" idx="0"/>
            <a:endCxn id="28" idx="2"/>
          </p:cNvCxnSpPr>
          <p:nvPr/>
        </p:nvCxnSpPr>
        <p:spPr>
          <a:xfrm flipV="1">
            <a:off x="7394028" y="3008122"/>
            <a:ext cx="132693" cy="737201"/>
          </a:xfrm>
          <a:prstGeom prst="straightConnector1">
            <a:avLst/>
          </a:prstGeom>
          <a:ln>
            <a:solidFill>
              <a:schemeClr val="tx1">
                <a:lumMod val="75000"/>
                <a:lumOff val="2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>
            <a:stCxn id="43" idx="0"/>
            <a:endCxn id="15" idx="2"/>
          </p:cNvCxnSpPr>
          <p:nvPr/>
        </p:nvCxnSpPr>
        <p:spPr>
          <a:xfrm flipH="1" flipV="1">
            <a:off x="5046279" y="3001211"/>
            <a:ext cx="955128" cy="744112"/>
          </a:xfrm>
          <a:prstGeom prst="straightConnector1">
            <a:avLst/>
          </a:prstGeom>
          <a:ln>
            <a:solidFill>
              <a:schemeClr val="tx1">
                <a:lumMod val="75000"/>
                <a:lumOff val="2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Arrow Connector 51"/>
          <p:cNvCxnSpPr>
            <a:stCxn id="48" idx="0"/>
            <a:endCxn id="30" idx="2"/>
          </p:cNvCxnSpPr>
          <p:nvPr/>
        </p:nvCxnSpPr>
        <p:spPr>
          <a:xfrm flipH="1" flipV="1">
            <a:off x="3563006" y="3001211"/>
            <a:ext cx="1287519" cy="1519464"/>
          </a:xfrm>
          <a:prstGeom prst="straightConnector1">
            <a:avLst/>
          </a:prstGeom>
          <a:ln>
            <a:solidFill>
              <a:schemeClr val="tx1">
                <a:lumMod val="75000"/>
                <a:lumOff val="2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28"/>
          <p:cNvSpPr txBox="1"/>
          <p:nvPr/>
        </p:nvSpPr>
        <p:spPr>
          <a:xfrm>
            <a:off x="922282" y="1309720"/>
            <a:ext cx="1043151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Failures propagate along DAG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455302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People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322397" y="2480583"/>
            <a:ext cx="1308950" cy="1745267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86649" y="2474304"/>
            <a:ext cx="1318368" cy="175782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60319" y="2468742"/>
            <a:ext cx="1329877" cy="1768949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6568950" y="4413719"/>
            <a:ext cx="71261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Scott</a:t>
            </a:r>
            <a:endParaRPr lang="en-US" sz="2000" dirty="0"/>
          </a:p>
        </p:txBody>
      </p:sp>
      <p:sp>
        <p:nvSpPr>
          <p:cNvPr id="13" name="TextBox 12"/>
          <p:cNvSpPr txBox="1"/>
          <p:nvPr/>
        </p:nvSpPr>
        <p:spPr>
          <a:xfrm>
            <a:off x="2594743" y="4397906"/>
            <a:ext cx="76425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David</a:t>
            </a:r>
            <a:endParaRPr lang="en-US" sz="2000" dirty="0"/>
          </a:p>
        </p:txBody>
      </p:sp>
      <p:sp>
        <p:nvSpPr>
          <p:cNvPr id="14" name="TextBox 13"/>
          <p:cNvSpPr txBox="1"/>
          <p:nvPr/>
        </p:nvSpPr>
        <p:spPr>
          <a:xfrm>
            <a:off x="4567908" y="4392793"/>
            <a:ext cx="74510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Blake</a:t>
            </a:r>
            <a:endParaRPr lang="en-US" sz="2000" dirty="0"/>
          </a:p>
        </p:txBody>
      </p:sp>
      <p:sp>
        <p:nvSpPr>
          <p:cNvPr id="27" name="TextBox 26"/>
          <p:cNvSpPr txBox="1"/>
          <p:nvPr/>
        </p:nvSpPr>
        <p:spPr>
          <a:xfrm>
            <a:off x="8537498" y="4413719"/>
            <a:ext cx="74271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Chris</a:t>
            </a:r>
            <a:endParaRPr lang="en-US" sz="2000" dirty="0"/>
          </a:p>
        </p:txBody>
      </p:sp>
      <p:sp>
        <p:nvSpPr>
          <p:cNvPr id="29" name="Footer Placeholder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PRNG Failures and TLS Vulnerabilities in the Wild</a:t>
            </a:r>
            <a:endParaRPr lang="en-US" dirty="0"/>
          </a:p>
        </p:txBody>
      </p:sp>
      <p:sp>
        <p:nvSpPr>
          <p:cNvPr id="31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6935B3-3181-124D-8312-E7C438C4D7A4}" type="slidenum">
              <a:rPr lang="en-US" smtClean="0"/>
              <a:t>2</a:t>
            </a:fld>
            <a:endParaRPr lang="en-US"/>
          </a:p>
        </p:txBody>
      </p:sp>
      <p:sp>
        <p:nvSpPr>
          <p:cNvPr id="32" name="Date Placeholder 3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1/6/2017</a:t>
            </a:r>
            <a:endParaRPr lang="en-US" dirty="0"/>
          </a:p>
        </p:txBody>
      </p:sp>
      <p:pic>
        <p:nvPicPr>
          <p:cNvPr id="33" name="Picture 3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245498" y="2468742"/>
            <a:ext cx="1326712" cy="17689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14994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Aberrant implementation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PRNG Failures and TLS Vulnerabilities in the Wild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6935B3-3181-124D-8312-E7C438C4D7A4}" type="slidenum">
              <a:rPr lang="en-US" smtClean="0"/>
              <a:t>20</a:t>
            </a:fld>
            <a:endParaRPr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1/6/2017</a:t>
            </a:r>
            <a:endParaRPr lang="en-US" dirty="0"/>
          </a:p>
        </p:txBody>
      </p:sp>
      <p:grpSp>
        <p:nvGrpSpPr>
          <p:cNvPr id="18" name="Group 17"/>
          <p:cNvGrpSpPr/>
          <p:nvPr/>
        </p:nvGrpSpPr>
        <p:grpSpPr>
          <a:xfrm>
            <a:off x="3129454" y="2505747"/>
            <a:ext cx="5827987" cy="502375"/>
            <a:chOff x="3226676" y="2256310"/>
            <a:chExt cx="5827987" cy="502375"/>
          </a:xfrm>
        </p:grpSpPr>
        <p:sp>
          <p:nvSpPr>
            <p:cNvPr id="15" name="Rectangle 14"/>
            <p:cNvSpPr/>
            <p:nvPr/>
          </p:nvSpPr>
          <p:spPr>
            <a:xfrm>
              <a:off x="4204139" y="2256310"/>
              <a:ext cx="1878724" cy="495464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28575">
              <a:solidFill>
                <a:schemeClr val="tx1">
                  <a:lumMod val="75000"/>
                  <a:lumOff val="2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dirty="0" smtClean="0">
                  <a:solidFill>
                    <a:schemeClr val="tx1"/>
                  </a:solidFill>
                  <a:latin typeface="Courier" charset="0"/>
                  <a:ea typeface="Courier" charset="0"/>
                  <a:cs typeface="Courier" charset="0"/>
                </a:rPr>
                <a:t>Random</a:t>
              </a:r>
              <a:endParaRPr lang="en-US" sz="2000" dirty="0">
                <a:solidFill>
                  <a:schemeClr val="tx1"/>
                </a:solidFill>
                <a:latin typeface="Courier" charset="0"/>
                <a:ea typeface="Courier" charset="0"/>
                <a:cs typeface="Courier" charset="0"/>
              </a:endParaRPr>
            </a:p>
          </p:txBody>
        </p:sp>
        <p:sp>
          <p:nvSpPr>
            <p:cNvPr id="28" name="Rectangle 27"/>
            <p:cNvSpPr/>
            <p:nvPr/>
          </p:nvSpPr>
          <p:spPr>
            <a:xfrm>
              <a:off x="6193222" y="2263221"/>
              <a:ext cx="2861441" cy="495464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28575">
              <a:solidFill>
                <a:schemeClr val="tx1">
                  <a:lumMod val="75000"/>
                  <a:lumOff val="2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dirty="0" err="1" smtClean="0">
                  <a:solidFill>
                    <a:schemeClr val="tx1"/>
                  </a:solidFill>
                  <a:latin typeface="Courier" charset="0"/>
                  <a:ea typeface="Courier" charset="0"/>
                  <a:cs typeface="Courier" charset="0"/>
                </a:rPr>
                <a:t>clientKeyExchange</a:t>
              </a:r>
              <a:endParaRPr lang="en-US" sz="2000" dirty="0">
                <a:solidFill>
                  <a:schemeClr val="tx1"/>
                </a:solidFill>
                <a:latin typeface="Courier" charset="0"/>
                <a:ea typeface="Courier" charset="0"/>
                <a:cs typeface="Courier" charset="0"/>
              </a:endParaRPr>
            </a:p>
          </p:txBody>
        </p:sp>
        <p:sp>
          <p:nvSpPr>
            <p:cNvPr id="30" name="Rectangle 29"/>
            <p:cNvSpPr/>
            <p:nvPr/>
          </p:nvSpPr>
          <p:spPr>
            <a:xfrm>
              <a:off x="3226676" y="2256310"/>
              <a:ext cx="867104" cy="495464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28575">
              <a:solidFill>
                <a:schemeClr val="tx1">
                  <a:lumMod val="75000"/>
                  <a:lumOff val="2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smtClean="0">
                  <a:solidFill>
                    <a:schemeClr val="tx1"/>
                  </a:solidFill>
                  <a:latin typeface="Courier" charset="0"/>
                  <a:ea typeface="Courier" charset="0"/>
                  <a:cs typeface="Courier" charset="0"/>
                </a:rPr>
                <a:t>Time</a:t>
              </a:r>
              <a:endParaRPr lang="en-US" sz="2000" dirty="0">
                <a:solidFill>
                  <a:schemeClr val="tx1"/>
                </a:solidFill>
                <a:latin typeface="Courier" charset="0"/>
                <a:ea typeface="Courier" charset="0"/>
                <a:cs typeface="Courier" charset="0"/>
              </a:endParaRPr>
            </a:p>
          </p:txBody>
        </p:sp>
      </p:grpSp>
      <p:sp>
        <p:nvSpPr>
          <p:cNvPr id="19" name="TextBox 18"/>
          <p:cNvSpPr txBox="1"/>
          <p:nvPr/>
        </p:nvSpPr>
        <p:spPr>
          <a:xfrm>
            <a:off x="3712089" y="1910368"/>
            <a:ext cx="471526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May be fixed or otherwise repeating</a:t>
            </a:r>
            <a:endParaRPr lang="en-US" sz="2400" dirty="0"/>
          </a:p>
        </p:txBody>
      </p:sp>
      <p:sp>
        <p:nvSpPr>
          <p:cNvPr id="38" name="TextBox 37"/>
          <p:cNvSpPr txBox="1"/>
          <p:nvPr/>
        </p:nvSpPr>
        <p:spPr>
          <a:xfrm>
            <a:off x="922282" y="1309720"/>
            <a:ext cx="1043151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Does not attempt to conform to spec, </a:t>
            </a:r>
            <a:r>
              <a:rPr lang="en-US" sz="2000" smtClean="0"/>
              <a:t>or fails to do so</a:t>
            </a:r>
            <a:endParaRPr lang="en-US" sz="2000" dirty="0"/>
          </a:p>
        </p:txBody>
      </p:sp>
      <p:sp>
        <p:nvSpPr>
          <p:cNvPr id="40" name="Rounded Rectangle 39"/>
          <p:cNvSpPr/>
          <p:nvPr/>
        </p:nvSpPr>
        <p:spPr>
          <a:xfrm>
            <a:off x="3962400" y="3503586"/>
            <a:ext cx="4267200" cy="2680137"/>
          </a:xfrm>
          <a:prstGeom prst="roundRect">
            <a:avLst>
              <a:gd name="adj" fmla="val 5285"/>
            </a:avLst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ectangle 40"/>
          <p:cNvSpPr/>
          <p:nvPr/>
        </p:nvSpPr>
        <p:spPr>
          <a:xfrm>
            <a:off x="6098628" y="4542905"/>
            <a:ext cx="1150882" cy="630621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PRNG</a:t>
            </a:r>
            <a:endParaRPr lang="en-US" dirty="0"/>
          </a:p>
        </p:txBody>
      </p:sp>
      <p:sp>
        <p:nvSpPr>
          <p:cNvPr id="42" name="Rectangle 41"/>
          <p:cNvSpPr/>
          <p:nvPr/>
        </p:nvSpPr>
        <p:spPr>
          <a:xfrm>
            <a:off x="6098628" y="5360768"/>
            <a:ext cx="1150882" cy="630621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Entropy</a:t>
            </a:r>
            <a:endParaRPr lang="en-US" dirty="0"/>
          </a:p>
        </p:txBody>
      </p:sp>
      <p:sp>
        <p:nvSpPr>
          <p:cNvPr id="43" name="Rectangle 42"/>
          <p:cNvSpPr/>
          <p:nvPr/>
        </p:nvSpPr>
        <p:spPr>
          <a:xfrm>
            <a:off x="5425966" y="3745323"/>
            <a:ext cx="1150882" cy="630621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Nonce</a:t>
            </a:r>
          </a:p>
          <a:p>
            <a:pPr algn="ctr"/>
            <a:r>
              <a:rPr lang="en-US" dirty="0" smtClean="0"/>
              <a:t>Generator</a:t>
            </a:r>
            <a:endParaRPr lang="en-US" dirty="0"/>
          </a:p>
        </p:txBody>
      </p:sp>
      <p:sp>
        <p:nvSpPr>
          <p:cNvPr id="44" name="Rectangle 43"/>
          <p:cNvSpPr/>
          <p:nvPr/>
        </p:nvSpPr>
        <p:spPr>
          <a:xfrm>
            <a:off x="6818587" y="3745323"/>
            <a:ext cx="1150882" cy="630621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RSA</a:t>
            </a:r>
          </a:p>
          <a:p>
            <a:pPr algn="ctr"/>
            <a:r>
              <a:rPr lang="en-US" dirty="0"/>
              <a:t>[</a:t>
            </a:r>
            <a:r>
              <a:rPr lang="en-US" dirty="0" smtClean="0"/>
              <a:t>EC]DH</a:t>
            </a:r>
            <a:endParaRPr lang="en-US" dirty="0"/>
          </a:p>
        </p:txBody>
      </p:sp>
      <p:cxnSp>
        <p:nvCxnSpPr>
          <p:cNvPr id="45" name="Straight Arrow Connector 44"/>
          <p:cNvCxnSpPr/>
          <p:nvPr/>
        </p:nvCxnSpPr>
        <p:spPr>
          <a:xfrm flipV="1">
            <a:off x="6674069" y="5173526"/>
            <a:ext cx="0" cy="187242"/>
          </a:xfrm>
          <a:prstGeom prst="straightConnector1">
            <a:avLst/>
          </a:prstGeom>
          <a:ln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Arrow Connector 45"/>
          <p:cNvCxnSpPr/>
          <p:nvPr/>
        </p:nvCxnSpPr>
        <p:spPr>
          <a:xfrm flipH="1" flipV="1">
            <a:off x="6098629" y="4375944"/>
            <a:ext cx="575440" cy="166961"/>
          </a:xfrm>
          <a:prstGeom prst="straightConnector1">
            <a:avLst/>
          </a:prstGeom>
          <a:ln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Arrow Connector 46"/>
          <p:cNvCxnSpPr/>
          <p:nvPr/>
        </p:nvCxnSpPr>
        <p:spPr>
          <a:xfrm flipV="1">
            <a:off x="6674069" y="4375944"/>
            <a:ext cx="719959" cy="166961"/>
          </a:xfrm>
          <a:prstGeom prst="straightConnector1">
            <a:avLst/>
          </a:prstGeom>
          <a:ln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Rectangle 47"/>
          <p:cNvSpPr/>
          <p:nvPr/>
        </p:nvSpPr>
        <p:spPr>
          <a:xfrm>
            <a:off x="4275084" y="4520675"/>
            <a:ext cx="1150882" cy="630621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Clock</a:t>
            </a:r>
            <a:endParaRPr lang="en-US" dirty="0"/>
          </a:p>
        </p:txBody>
      </p:sp>
      <p:sp>
        <p:nvSpPr>
          <p:cNvPr id="49" name="Explosion 1 48"/>
          <p:cNvSpPr/>
          <p:nvPr/>
        </p:nvSpPr>
        <p:spPr>
          <a:xfrm>
            <a:off x="5071877" y="4445467"/>
            <a:ext cx="451310" cy="446690"/>
          </a:xfrm>
          <a:prstGeom prst="irregularSeal1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2" name="Straight Arrow Connector 31"/>
          <p:cNvCxnSpPr>
            <a:stCxn id="44" idx="0"/>
            <a:endCxn id="28" idx="2"/>
          </p:cNvCxnSpPr>
          <p:nvPr/>
        </p:nvCxnSpPr>
        <p:spPr>
          <a:xfrm flipV="1">
            <a:off x="7394028" y="3008122"/>
            <a:ext cx="132693" cy="737201"/>
          </a:xfrm>
          <a:prstGeom prst="straightConnector1">
            <a:avLst/>
          </a:prstGeom>
          <a:ln>
            <a:solidFill>
              <a:schemeClr val="tx1">
                <a:lumMod val="75000"/>
                <a:lumOff val="2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>
            <a:stCxn id="43" idx="0"/>
            <a:endCxn id="15" idx="2"/>
          </p:cNvCxnSpPr>
          <p:nvPr/>
        </p:nvCxnSpPr>
        <p:spPr>
          <a:xfrm flipH="1" flipV="1">
            <a:off x="5046279" y="3001211"/>
            <a:ext cx="955128" cy="744112"/>
          </a:xfrm>
          <a:prstGeom prst="straightConnector1">
            <a:avLst/>
          </a:prstGeom>
          <a:ln>
            <a:solidFill>
              <a:schemeClr val="tx1">
                <a:lumMod val="75000"/>
                <a:lumOff val="2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Arrow Connector 51"/>
          <p:cNvCxnSpPr>
            <a:stCxn id="48" idx="0"/>
            <a:endCxn id="30" idx="2"/>
          </p:cNvCxnSpPr>
          <p:nvPr/>
        </p:nvCxnSpPr>
        <p:spPr>
          <a:xfrm flipH="1" flipV="1">
            <a:off x="3563006" y="3001211"/>
            <a:ext cx="1287519" cy="1519464"/>
          </a:xfrm>
          <a:prstGeom prst="straightConnector1">
            <a:avLst/>
          </a:prstGeom>
          <a:ln>
            <a:solidFill>
              <a:schemeClr val="tx1">
                <a:lumMod val="75000"/>
                <a:lumOff val="2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Explosion 1 54"/>
          <p:cNvSpPr/>
          <p:nvPr/>
        </p:nvSpPr>
        <p:spPr>
          <a:xfrm>
            <a:off x="6293704" y="3704841"/>
            <a:ext cx="451310" cy="446690"/>
          </a:xfrm>
          <a:prstGeom prst="irregularSeal1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Explosion 1 55"/>
          <p:cNvSpPr/>
          <p:nvPr/>
        </p:nvSpPr>
        <p:spPr>
          <a:xfrm>
            <a:off x="7652505" y="3704841"/>
            <a:ext cx="451310" cy="446690"/>
          </a:xfrm>
          <a:prstGeom prst="irregularSeal1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0653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ounded Rectangle 10"/>
          <p:cNvSpPr/>
          <p:nvPr/>
        </p:nvSpPr>
        <p:spPr>
          <a:xfrm>
            <a:off x="3857295" y="3423869"/>
            <a:ext cx="4267200" cy="2680137"/>
          </a:xfrm>
          <a:prstGeom prst="roundRect">
            <a:avLst>
              <a:gd name="adj" fmla="val 5285"/>
            </a:avLst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PRNG flaw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PRNG Failures and TLS Vulnerabilities in the Wild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5993523" y="4463188"/>
            <a:ext cx="1150882" cy="630621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PRNG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5993523" y="5281051"/>
            <a:ext cx="1150882" cy="630621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Entropy</a:t>
            </a: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5320861" y="3665606"/>
            <a:ext cx="1150882" cy="630621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Nonce</a:t>
            </a:r>
          </a:p>
          <a:p>
            <a:pPr algn="ctr"/>
            <a:r>
              <a:rPr lang="en-US" dirty="0" smtClean="0"/>
              <a:t>Generator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6713482" y="3665606"/>
            <a:ext cx="1150882" cy="630621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RSA</a:t>
            </a:r>
          </a:p>
          <a:p>
            <a:pPr algn="ctr"/>
            <a:r>
              <a:rPr lang="en-US" dirty="0"/>
              <a:t>[</a:t>
            </a:r>
            <a:r>
              <a:rPr lang="en-US" dirty="0" smtClean="0"/>
              <a:t>EC]DH</a:t>
            </a:r>
            <a:endParaRPr lang="en-US" dirty="0"/>
          </a:p>
        </p:txBody>
      </p:sp>
      <p:cxnSp>
        <p:nvCxnSpPr>
          <p:cNvPr id="13" name="Straight Arrow Connector 12"/>
          <p:cNvCxnSpPr>
            <a:stCxn id="8" idx="0"/>
            <a:endCxn id="7" idx="2"/>
          </p:cNvCxnSpPr>
          <p:nvPr/>
        </p:nvCxnSpPr>
        <p:spPr>
          <a:xfrm flipV="1">
            <a:off x="6568964" y="5093809"/>
            <a:ext cx="0" cy="187242"/>
          </a:xfrm>
          <a:prstGeom prst="straightConnector1">
            <a:avLst/>
          </a:prstGeom>
          <a:ln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 flipH="1" flipV="1">
            <a:off x="5993524" y="4296227"/>
            <a:ext cx="575440" cy="166961"/>
          </a:xfrm>
          <a:prstGeom prst="straightConnector1">
            <a:avLst/>
          </a:prstGeom>
          <a:ln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>
            <a:stCxn id="7" idx="0"/>
            <a:endCxn id="10" idx="2"/>
          </p:cNvCxnSpPr>
          <p:nvPr/>
        </p:nvCxnSpPr>
        <p:spPr>
          <a:xfrm flipV="1">
            <a:off x="6568964" y="4296227"/>
            <a:ext cx="719959" cy="166961"/>
          </a:xfrm>
          <a:prstGeom prst="straightConnector1">
            <a:avLst/>
          </a:prstGeom>
          <a:ln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6935B3-3181-124D-8312-E7C438C4D7A4}" type="slidenum">
              <a:rPr lang="en-US" smtClean="0"/>
              <a:t>21</a:t>
            </a:fld>
            <a:endParaRPr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1/6/2017</a:t>
            </a:r>
            <a:endParaRPr lang="en-US" dirty="0"/>
          </a:p>
        </p:txBody>
      </p:sp>
      <p:grpSp>
        <p:nvGrpSpPr>
          <p:cNvPr id="18" name="Group 17"/>
          <p:cNvGrpSpPr/>
          <p:nvPr/>
        </p:nvGrpSpPr>
        <p:grpSpPr>
          <a:xfrm>
            <a:off x="3160985" y="2492226"/>
            <a:ext cx="5827987" cy="502375"/>
            <a:chOff x="3226676" y="2256310"/>
            <a:chExt cx="5827987" cy="502375"/>
          </a:xfrm>
        </p:grpSpPr>
        <p:sp>
          <p:nvSpPr>
            <p:cNvPr id="15" name="Rectangle 14"/>
            <p:cNvSpPr/>
            <p:nvPr/>
          </p:nvSpPr>
          <p:spPr>
            <a:xfrm>
              <a:off x="4204139" y="2256310"/>
              <a:ext cx="1878724" cy="495464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28575">
              <a:solidFill>
                <a:schemeClr val="tx1">
                  <a:lumMod val="75000"/>
                  <a:lumOff val="2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dirty="0" smtClean="0">
                  <a:solidFill>
                    <a:schemeClr val="tx1"/>
                  </a:solidFill>
                  <a:latin typeface="Courier" charset="0"/>
                  <a:ea typeface="Courier" charset="0"/>
                  <a:cs typeface="Courier" charset="0"/>
                </a:rPr>
                <a:t>Random</a:t>
              </a:r>
              <a:endParaRPr lang="en-US" sz="2000" dirty="0">
                <a:solidFill>
                  <a:schemeClr val="tx1"/>
                </a:solidFill>
                <a:latin typeface="Courier" charset="0"/>
                <a:ea typeface="Courier" charset="0"/>
                <a:cs typeface="Courier" charset="0"/>
              </a:endParaRPr>
            </a:p>
          </p:txBody>
        </p:sp>
        <p:sp>
          <p:nvSpPr>
            <p:cNvPr id="28" name="Rectangle 27"/>
            <p:cNvSpPr/>
            <p:nvPr/>
          </p:nvSpPr>
          <p:spPr>
            <a:xfrm>
              <a:off x="6193222" y="2263221"/>
              <a:ext cx="2861441" cy="495464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28575">
              <a:solidFill>
                <a:schemeClr val="tx1">
                  <a:lumMod val="75000"/>
                  <a:lumOff val="2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dirty="0" err="1" smtClean="0">
                  <a:solidFill>
                    <a:schemeClr val="tx1"/>
                  </a:solidFill>
                  <a:latin typeface="Courier" charset="0"/>
                  <a:ea typeface="Courier" charset="0"/>
                  <a:cs typeface="Courier" charset="0"/>
                </a:rPr>
                <a:t>clientKeyExchange</a:t>
              </a:r>
              <a:endParaRPr lang="en-US" sz="2000" dirty="0">
                <a:solidFill>
                  <a:schemeClr val="tx1"/>
                </a:solidFill>
                <a:latin typeface="Courier" charset="0"/>
                <a:ea typeface="Courier" charset="0"/>
                <a:cs typeface="Courier" charset="0"/>
              </a:endParaRPr>
            </a:p>
          </p:txBody>
        </p:sp>
        <p:sp>
          <p:nvSpPr>
            <p:cNvPr id="30" name="Rectangle 29"/>
            <p:cNvSpPr/>
            <p:nvPr/>
          </p:nvSpPr>
          <p:spPr>
            <a:xfrm>
              <a:off x="3226676" y="2256310"/>
              <a:ext cx="867104" cy="495464"/>
            </a:xfrm>
            <a:prstGeom prst="rect">
              <a:avLst/>
            </a:prstGeom>
            <a:noFill/>
            <a:ln w="28575">
              <a:solidFill>
                <a:schemeClr val="tx1">
                  <a:lumMod val="75000"/>
                  <a:lumOff val="2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smtClean="0">
                  <a:solidFill>
                    <a:schemeClr val="tx1"/>
                  </a:solidFill>
                  <a:latin typeface="Courier" charset="0"/>
                  <a:ea typeface="Courier" charset="0"/>
                  <a:cs typeface="Courier" charset="0"/>
                </a:rPr>
                <a:t>Time</a:t>
              </a:r>
              <a:endParaRPr lang="en-US" sz="2000" dirty="0">
                <a:solidFill>
                  <a:schemeClr val="tx1"/>
                </a:solidFill>
                <a:latin typeface="Courier" charset="0"/>
                <a:ea typeface="Courier" charset="0"/>
                <a:cs typeface="Courier" charset="0"/>
              </a:endParaRPr>
            </a:p>
          </p:txBody>
        </p:sp>
      </p:grpSp>
      <p:sp>
        <p:nvSpPr>
          <p:cNvPr id="19" name="TextBox 18"/>
          <p:cNvSpPr txBox="1"/>
          <p:nvPr/>
        </p:nvSpPr>
        <p:spPr>
          <a:xfrm>
            <a:off x="3106871" y="1946859"/>
            <a:ext cx="97533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smtClean="0"/>
              <a:t>Distinct</a:t>
            </a:r>
            <a:endParaRPr lang="en-US" sz="2000" dirty="0"/>
          </a:p>
        </p:txBody>
      </p:sp>
      <p:cxnSp>
        <p:nvCxnSpPr>
          <p:cNvPr id="32" name="Straight Arrow Connector 31"/>
          <p:cNvCxnSpPr>
            <a:stCxn id="10" idx="0"/>
            <a:endCxn id="28" idx="2"/>
          </p:cNvCxnSpPr>
          <p:nvPr/>
        </p:nvCxnSpPr>
        <p:spPr>
          <a:xfrm flipV="1">
            <a:off x="7288923" y="2994601"/>
            <a:ext cx="269329" cy="671005"/>
          </a:xfrm>
          <a:prstGeom prst="straightConnector1">
            <a:avLst/>
          </a:prstGeom>
          <a:ln>
            <a:solidFill>
              <a:schemeClr val="tx1">
                <a:lumMod val="75000"/>
                <a:lumOff val="2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>
            <a:stCxn id="9" idx="0"/>
            <a:endCxn id="15" idx="2"/>
          </p:cNvCxnSpPr>
          <p:nvPr/>
        </p:nvCxnSpPr>
        <p:spPr>
          <a:xfrm flipH="1" flipV="1">
            <a:off x="5077810" y="2987690"/>
            <a:ext cx="818492" cy="677916"/>
          </a:xfrm>
          <a:prstGeom prst="straightConnector1">
            <a:avLst/>
          </a:prstGeom>
          <a:ln>
            <a:solidFill>
              <a:schemeClr val="tx1">
                <a:lumMod val="75000"/>
                <a:lumOff val="2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TextBox 37"/>
          <p:cNvSpPr txBox="1"/>
          <p:nvPr/>
        </p:nvSpPr>
        <p:spPr>
          <a:xfrm>
            <a:off x="922282" y="1309720"/>
            <a:ext cx="1043151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Repeating PRNG values (e.g. slow updating)</a:t>
            </a:r>
            <a:endParaRPr lang="en-US" sz="2000" dirty="0"/>
          </a:p>
        </p:txBody>
      </p:sp>
      <p:sp>
        <p:nvSpPr>
          <p:cNvPr id="22" name="TextBox 21"/>
          <p:cNvSpPr txBox="1"/>
          <p:nvPr/>
        </p:nvSpPr>
        <p:spPr>
          <a:xfrm>
            <a:off x="4524206" y="1943032"/>
            <a:ext cx="143013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May Repeat</a:t>
            </a:r>
            <a:endParaRPr lang="en-US" sz="2000" dirty="0"/>
          </a:p>
        </p:txBody>
      </p:sp>
      <p:sp>
        <p:nvSpPr>
          <p:cNvPr id="23" name="TextBox 22"/>
          <p:cNvSpPr txBox="1"/>
          <p:nvPr/>
        </p:nvSpPr>
        <p:spPr>
          <a:xfrm>
            <a:off x="6941864" y="1952117"/>
            <a:ext cx="143013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May Repeat</a:t>
            </a:r>
            <a:endParaRPr lang="en-US" sz="2000" dirty="0"/>
          </a:p>
        </p:txBody>
      </p:sp>
      <p:sp>
        <p:nvSpPr>
          <p:cNvPr id="24" name="Rectangle 23"/>
          <p:cNvSpPr/>
          <p:nvPr/>
        </p:nvSpPr>
        <p:spPr>
          <a:xfrm>
            <a:off x="4169979" y="4440958"/>
            <a:ext cx="1150882" cy="630621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Clock</a:t>
            </a:r>
            <a:endParaRPr lang="en-US" dirty="0"/>
          </a:p>
        </p:txBody>
      </p:sp>
      <p:cxnSp>
        <p:nvCxnSpPr>
          <p:cNvPr id="25" name="Straight Arrow Connector 24"/>
          <p:cNvCxnSpPr>
            <a:stCxn id="24" idx="0"/>
            <a:endCxn id="30" idx="2"/>
          </p:cNvCxnSpPr>
          <p:nvPr/>
        </p:nvCxnSpPr>
        <p:spPr>
          <a:xfrm flipH="1" flipV="1">
            <a:off x="3594537" y="2987690"/>
            <a:ext cx="1150883" cy="1453268"/>
          </a:xfrm>
          <a:prstGeom prst="straightConnector1">
            <a:avLst/>
          </a:prstGeom>
          <a:ln>
            <a:solidFill>
              <a:schemeClr val="tx1">
                <a:lumMod val="75000"/>
                <a:lumOff val="2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Explosion 1 28"/>
          <p:cNvSpPr/>
          <p:nvPr/>
        </p:nvSpPr>
        <p:spPr>
          <a:xfrm>
            <a:off x="6755160" y="4964085"/>
            <a:ext cx="451310" cy="446690"/>
          </a:xfrm>
          <a:prstGeom prst="irregularSeal1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5127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Multiple </a:t>
            </a:r>
            <a:r>
              <a:rPr lang="en-US" dirty="0" smtClean="0"/>
              <a:t>Running </a:t>
            </a:r>
            <a:r>
              <a:rPr lang="en-US" dirty="0"/>
              <a:t>Instances of a Full Snapshot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PRNG Failures and TLS Vulnerabilities in the Wild</a:t>
            </a:r>
            <a:endParaRPr lang="en-US" dirty="0"/>
          </a:p>
        </p:txBody>
      </p:sp>
      <p:sp>
        <p:nvSpPr>
          <p:cNvPr id="33" name="TextBox 32"/>
          <p:cNvSpPr txBox="1"/>
          <p:nvPr/>
        </p:nvSpPr>
        <p:spPr>
          <a:xfrm>
            <a:off x="5262683" y="4793390"/>
            <a:ext cx="7200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Clone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6935B3-3181-124D-8312-E7C438C4D7A4}" type="slidenum">
              <a:rPr lang="en-US" smtClean="0"/>
              <a:t>22</a:t>
            </a:fld>
            <a:endParaRPr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1/6/2017</a:t>
            </a:r>
            <a:endParaRPr lang="en-US" dirty="0"/>
          </a:p>
        </p:txBody>
      </p:sp>
      <p:sp>
        <p:nvSpPr>
          <p:cNvPr id="106" name="Rounded Rectangle 105"/>
          <p:cNvSpPr/>
          <p:nvPr/>
        </p:nvSpPr>
        <p:spPr>
          <a:xfrm>
            <a:off x="1030021" y="3423869"/>
            <a:ext cx="4267200" cy="2680137"/>
          </a:xfrm>
          <a:prstGeom prst="roundRect">
            <a:avLst>
              <a:gd name="adj" fmla="val 5285"/>
            </a:avLst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7" name="Rectangle 106"/>
          <p:cNvSpPr/>
          <p:nvPr/>
        </p:nvSpPr>
        <p:spPr>
          <a:xfrm>
            <a:off x="3166249" y="4463188"/>
            <a:ext cx="1150882" cy="630621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PRNG</a:t>
            </a:r>
            <a:endParaRPr lang="en-US" dirty="0"/>
          </a:p>
        </p:txBody>
      </p:sp>
      <p:sp>
        <p:nvSpPr>
          <p:cNvPr id="108" name="Rectangle 107"/>
          <p:cNvSpPr/>
          <p:nvPr/>
        </p:nvSpPr>
        <p:spPr>
          <a:xfrm>
            <a:off x="3166249" y="5281051"/>
            <a:ext cx="1150882" cy="630621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Entropy</a:t>
            </a:r>
            <a:endParaRPr lang="en-US" dirty="0"/>
          </a:p>
        </p:txBody>
      </p:sp>
      <p:sp>
        <p:nvSpPr>
          <p:cNvPr id="109" name="Rectangle 108"/>
          <p:cNvSpPr/>
          <p:nvPr/>
        </p:nvSpPr>
        <p:spPr>
          <a:xfrm>
            <a:off x="2493587" y="3665606"/>
            <a:ext cx="1150882" cy="630621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Nonce</a:t>
            </a:r>
          </a:p>
          <a:p>
            <a:pPr algn="ctr"/>
            <a:r>
              <a:rPr lang="en-US" dirty="0" smtClean="0"/>
              <a:t>Generator</a:t>
            </a:r>
            <a:endParaRPr lang="en-US" dirty="0"/>
          </a:p>
        </p:txBody>
      </p:sp>
      <p:sp>
        <p:nvSpPr>
          <p:cNvPr id="110" name="Rectangle 109"/>
          <p:cNvSpPr/>
          <p:nvPr/>
        </p:nvSpPr>
        <p:spPr>
          <a:xfrm>
            <a:off x="3886208" y="3665606"/>
            <a:ext cx="1150882" cy="630621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RSA</a:t>
            </a:r>
          </a:p>
          <a:p>
            <a:pPr algn="ctr"/>
            <a:r>
              <a:rPr lang="en-US" dirty="0"/>
              <a:t>[</a:t>
            </a:r>
            <a:r>
              <a:rPr lang="en-US" dirty="0" smtClean="0"/>
              <a:t>EC]DH</a:t>
            </a:r>
            <a:endParaRPr lang="en-US" dirty="0"/>
          </a:p>
        </p:txBody>
      </p:sp>
      <p:cxnSp>
        <p:nvCxnSpPr>
          <p:cNvPr id="111" name="Straight Arrow Connector 110"/>
          <p:cNvCxnSpPr>
            <a:stCxn id="112" idx="0"/>
            <a:endCxn id="111" idx="2"/>
          </p:cNvCxnSpPr>
          <p:nvPr/>
        </p:nvCxnSpPr>
        <p:spPr>
          <a:xfrm flipV="1">
            <a:off x="3741690" y="5093809"/>
            <a:ext cx="0" cy="187242"/>
          </a:xfrm>
          <a:prstGeom prst="straightConnector1">
            <a:avLst/>
          </a:prstGeom>
          <a:ln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2" name="Straight Arrow Connector 111"/>
          <p:cNvCxnSpPr/>
          <p:nvPr/>
        </p:nvCxnSpPr>
        <p:spPr>
          <a:xfrm flipH="1" flipV="1">
            <a:off x="3166250" y="4296227"/>
            <a:ext cx="575440" cy="166961"/>
          </a:xfrm>
          <a:prstGeom prst="straightConnector1">
            <a:avLst/>
          </a:prstGeom>
          <a:ln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3" name="Straight Arrow Connector 112"/>
          <p:cNvCxnSpPr>
            <a:stCxn id="111" idx="0"/>
          </p:cNvCxnSpPr>
          <p:nvPr/>
        </p:nvCxnSpPr>
        <p:spPr>
          <a:xfrm flipV="1">
            <a:off x="3741690" y="4296227"/>
            <a:ext cx="719959" cy="166961"/>
          </a:xfrm>
          <a:prstGeom prst="straightConnector1">
            <a:avLst/>
          </a:prstGeom>
          <a:ln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14" name="Group 113"/>
          <p:cNvGrpSpPr/>
          <p:nvPr/>
        </p:nvGrpSpPr>
        <p:grpSpPr>
          <a:xfrm>
            <a:off x="2740576" y="2492226"/>
            <a:ext cx="5827987" cy="502375"/>
            <a:chOff x="3226676" y="2256310"/>
            <a:chExt cx="5827987" cy="502375"/>
          </a:xfrm>
        </p:grpSpPr>
        <p:sp>
          <p:nvSpPr>
            <p:cNvPr id="115" name="Rectangle 114"/>
            <p:cNvSpPr/>
            <p:nvPr/>
          </p:nvSpPr>
          <p:spPr>
            <a:xfrm>
              <a:off x="4204139" y="2256310"/>
              <a:ext cx="1878724" cy="495464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28575">
              <a:solidFill>
                <a:schemeClr val="tx1">
                  <a:lumMod val="75000"/>
                  <a:lumOff val="2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dirty="0" smtClean="0">
                  <a:solidFill>
                    <a:schemeClr val="tx1"/>
                  </a:solidFill>
                  <a:latin typeface="Courier" charset="0"/>
                  <a:ea typeface="Courier" charset="0"/>
                  <a:cs typeface="Courier" charset="0"/>
                </a:rPr>
                <a:t>Random</a:t>
              </a:r>
              <a:endParaRPr lang="en-US" sz="2000" dirty="0">
                <a:solidFill>
                  <a:schemeClr val="tx1"/>
                </a:solidFill>
                <a:latin typeface="Courier" charset="0"/>
                <a:ea typeface="Courier" charset="0"/>
                <a:cs typeface="Courier" charset="0"/>
              </a:endParaRPr>
            </a:p>
          </p:txBody>
        </p:sp>
        <p:sp>
          <p:nvSpPr>
            <p:cNvPr id="116" name="Rectangle 115"/>
            <p:cNvSpPr/>
            <p:nvPr/>
          </p:nvSpPr>
          <p:spPr>
            <a:xfrm>
              <a:off x="6193222" y="2263221"/>
              <a:ext cx="2861441" cy="495464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28575">
              <a:solidFill>
                <a:schemeClr val="tx1">
                  <a:lumMod val="75000"/>
                  <a:lumOff val="2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dirty="0" err="1" smtClean="0">
                  <a:solidFill>
                    <a:schemeClr val="tx1"/>
                  </a:solidFill>
                  <a:latin typeface="Courier" charset="0"/>
                  <a:ea typeface="Courier" charset="0"/>
                  <a:cs typeface="Courier" charset="0"/>
                </a:rPr>
                <a:t>clientKeyExchange</a:t>
              </a:r>
              <a:endParaRPr lang="en-US" sz="2000" dirty="0">
                <a:solidFill>
                  <a:schemeClr val="tx1"/>
                </a:solidFill>
                <a:latin typeface="Courier" charset="0"/>
                <a:ea typeface="Courier" charset="0"/>
                <a:cs typeface="Courier" charset="0"/>
              </a:endParaRPr>
            </a:p>
          </p:txBody>
        </p:sp>
        <p:sp>
          <p:nvSpPr>
            <p:cNvPr id="117" name="Rectangle 116"/>
            <p:cNvSpPr/>
            <p:nvPr/>
          </p:nvSpPr>
          <p:spPr>
            <a:xfrm>
              <a:off x="3226676" y="2256310"/>
              <a:ext cx="867104" cy="495464"/>
            </a:xfrm>
            <a:prstGeom prst="rect">
              <a:avLst/>
            </a:prstGeom>
            <a:noFill/>
            <a:ln w="28575">
              <a:solidFill>
                <a:schemeClr val="tx1">
                  <a:lumMod val="75000"/>
                  <a:lumOff val="2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smtClean="0">
                  <a:solidFill>
                    <a:schemeClr val="tx1"/>
                  </a:solidFill>
                  <a:latin typeface="Courier" charset="0"/>
                  <a:ea typeface="Courier" charset="0"/>
                  <a:cs typeface="Courier" charset="0"/>
                </a:rPr>
                <a:t>Time</a:t>
              </a:r>
              <a:endParaRPr lang="en-US" sz="2000" dirty="0">
                <a:solidFill>
                  <a:schemeClr val="tx1"/>
                </a:solidFill>
                <a:latin typeface="Courier" charset="0"/>
                <a:ea typeface="Courier" charset="0"/>
                <a:cs typeface="Courier" charset="0"/>
              </a:endParaRPr>
            </a:p>
          </p:txBody>
        </p:sp>
      </p:grpSp>
      <p:sp>
        <p:nvSpPr>
          <p:cNvPr id="118" name="TextBox 117"/>
          <p:cNvSpPr txBox="1"/>
          <p:nvPr/>
        </p:nvSpPr>
        <p:spPr>
          <a:xfrm>
            <a:off x="2686462" y="1946859"/>
            <a:ext cx="97533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smtClean="0"/>
              <a:t>Distinct</a:t>
            </a:r>
            <a:endParaRPr lang="en-US" sz="2000" dirty="0"/>
          </a:p>
        </p:txBody>
      </p:sp>
      <p:cxnSp>
        <p:nvCxnSpPr>
          <p:cNvPr id="119" name="Straight Arrow Connector 118"/>
          <p:cNvCxnSpPr/>
          <p:nvPr/>
        </p:nvCxnSpPr>
        <p:spPr>
          <a:xfrm flipV="1">
            <a:off x="4461649" y="3003029"/>
            <a:ext cx="3201066" cy="662578"/>
          </a:xfrm>
          <a:prstGeom prst="straightConnector1">
            <a:avLst/>
          </a:prstGeom>
          <a:ln>
            <a:solidFill>
              <a:schemeClr val="tx1">
                <a:lumMod val="75000"/>
                <a:lumOff val="2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1" name="TextBox 120"/>
          <p:cNvSpPr txBox="1"/>
          <p:nvPr/>
        </p:nvSpPr>
        <p:spPr>
          <a:xfrm>
            <a:off x="4103797" y="1943032"/>
            <a:ext cx="143013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May Repeat</a:t>
            </a:r>
            <a:endParaRPr lang="en-US" sz="2000" dirty="0"/>
          </a:p>
        </p:txBody>
      </p:sp>
      <p:sp>
        <p:nvSpPr>
          <p:cNvPr id="122" name="TextBox 121"/>
          <p:cNvSpPr txBox="1"/>
          <p:nvPr/>
        </p:nvSpPr>
        <p:spPr>
          <a:xfrm>
            <a:off x="6521455" y="1952117"/>
            <a:ext cx="143013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May Repeat</a:t>
            </a:r>
            <a:endParaRPr lang="en-US" sz="2000" dirty="0"/>
          </a:p>
        </p:txBody>
      </p:sp>
      <p:sp>
        <p:nvSpPr>
          <p:cNvPr id="123" name="Rectangle 122"/>
          <p:cNvSpPr/>
          <p:nvPr/>
        </p:nvSpPr>
        <p:spPr>
          <a:xfrm>
            <a:off x="1342705" y="4440958"/>
            <a:ext cx="1150882" cy="630621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Clock</a:t>
            </a:r>
            <a:endParaRPr lang="en-US" dirty="0"/>
          </a:p>
        </p:txBody>
      </p:sp>
      <p:cxnSp>
        <p:nvCxnSpPr>
          <p:cNvPr id="124" name="Straight Arrow Connector 123"/>
          <p:cNvCxnSpPr>
            <a:endCxn id="117" idx="2"/>
          </p:cNvCxnSpPr>
          <p:nvPr/>
        </p:nvCxnSpPr>
        <p:spPr>
          <a:xfrm flipV="1">
            <a:off x="1918146" y="2987690"/>
            <a:ext cx="1255982" cy="1453268"/>
          </a:xfrm>
          <a:prstGeom prst="straightConnector1">
            <a:avLst/>
          </a:prstGeom>
          <a:ln>
            <a:solidFill>
              <a:schemeClr val="tx1">
                <a:lumMod val="75000"/>
                <a:lumOff val="2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5" name="Rounded Rectangle 124"/>
          <p:cNvSpPr/>
          <p:nvPr/>
        </p:nvSpPr>
        <p:spPr>
          <a:xfrm>
            <a:off x="5948214" y="3423869"/>
            <a:ext cx="4267200" cy="2680137"/>
          </a:xfrm>
          <a:prstGeom prst="roundRect">
            <a:avLst>
              <a:gd name="adj" fmla="val 5285"/>
            </a:avLst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6" name="Rectangle 125"/>
          <p:cNvSpPr/>
          <p:nvPr/>
        </p:nvSpPr>
        <p:spPr>
          <a:xfrm>
            <a:off x="8084442" y="4463188"/>
            <a:ext cx="1150882" cy="630621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PRNG</a:t>
            </a:r>
            <a:endParaRPr lang="en-US" dirty="0"/>
          </a:p>
        </p:txBody>
      </p:sp>
      <p:sp>
        <p:nvSpPr>
          <p:cNvPr id="127" name="Rectangle 126"/>
          <p:cNvSpPr/>
          <p:nvPr/>
        </p:nvSpPr>
        <p:spPr>
          <a:xfrm>
            <a:off x="8084442" y="5281051"/>
            <a:ext cx="1150882" cy="630621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Entropy</a:t>
            </a:r>
            <a:endParaRPr lang="en-US" dirty="0"/>
          </a:p>
        </p:txBody>
      </p:sp>
      <p:sp>
        <p:nvSpPr>
          <p:cNvPr id="128" name="Rectangle 127"/>
          <p:cNvSpPr/>
          <p:nvPr/>
        </p:nvSpPr>
        <p:spPr>
          <a:xfrm>
            <a:off x="7411780" y="3665606"/>
            <a:ext cx="1150882" cy="630621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Nonce</a:t>
            </a:r>
          </a:p>
          <a:p>
            <a:pPr algn="ctr"/>
            <a:r>
              <a:rPr lang="en-US" dirty="0" smtClean="0"/>
              <a:t>Generator</a:t>
            </a:r>
            <a:endParaRPr lang="en-US" dirty="0"/>
          </a:p>
        </p:txBody>
      </p:sp>
      <p:sp>
        <p:nvSpPr>
          <p:cNvPr id="129" name="Rectangle 128"/>
          <p:cNvSpPr/>
          <p:nvPr/>
        </p:nvSpPr>
        <p:spPr>
          <a:xfrm>
            <a:off x="8804401" y="3665606"/>
            <a:ext cx="1150882" cy="630621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RSA</a:t>
            </a:r>
          </a:p>
          <a:p>
            <a:pPr algn="ctr"/>
            <a:r>
              <a:rPr lang="en-US" dirty="0"/>
              <a:t>[EC]DH</a:t>
            </a:r>
            <a:endParaRPr lang="en-US" dirty="0"/>
          </a:p>
        </p:txBody>
      </p:sp>
      <p:cxnSp>
        <p:nvCxnSpPr>
          <p:cNvPr id="130" name="Straight Arrow Connector 129"/>
          <p:cNvCxnSpPr/>
          <p:nvPr/>
        </p:nvCxnSpPr>
        <p:spPr>
          <a:xfrm flipV="1">
            <a:off x="8659883" y="5093809"/>
            <a:ext cx="0" cy="187242"/>
          </a:xfrm>
          <a:prstGeom prst="straightConnector1">
            <a:avLst/>
          </a:prstGeom>
          <a:ln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1" name="Straight Arrow Connector 130"/>
          <p:cNvCxnSpPr/>
          <p:nvPr/>
        </p:nvCxnSpPr>
        <p:spPr>
          <a:xfrm flipH="1" flipV="1">
            <a:off x="8084443" y="4296227"/>
            <a:ext cx="575440" cy="166961"/>
          </a:xfrm>
          <a:prstGeom prst="straightConnector1">
            <a:avLst/>
          </a:prstGeom>
          <a:ln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2" name="Straight Arrow Connector 131"/>
          <p:cNvCxnSpPr/>
          <p:nvPr/>
        </p:nvCxnSpPr>
        <p:spPr>
          <a:xfrm flipV="1">
            <a:off x="8659883" y="4296227"/>
            <a:ext cx="719959" cy="166961"/>
          </a:xfrm>
          <a:prstGeom prst="straightConnector1">
            <a:avLst/>
          </a:prstGeom>
          <a:ln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8" name="Straight Arrow Connector 137"/>
          <p:cNvCxnSpPr>
            <a:stCxn id="129" idx="0"/>
          </p:cNvCxnSpPr>
          <p:nvPr/>
        </p:nvCxnSpPr>
        <p:spPr>
          <a:xfrm flipH="1" flipV="1">
            <a:off x="7662715" y="2987690"/>
            <a:ext cx="1717127" cy="677916"/>
          </a:xfrm>
          <a:prstGeom prst="straightConnector1">
            <a:avLst/>
          </a:prstGeom>
          <a:ln>
            <a:solidFill>
              <a:schemeClr val="tx1">
                <a:lumMod val="75000"/>
                <a:lumOff val="2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0" name="Straight Arrow Connector 139"/>
          <p:cNvCxnSpPr>
            <a:endCxn id="117" idx="2"/>
          </p:cNvCxnSpPr>
          <p:nvPr/>
        </p:nvCxnSpPr>
        <p:spPr>
          <a:xfrm flipH="1" flipV="1">
            <a:off x="3174128" y="2987690"/>
            <a:ext cx="3662211" cy="1453268"/>
          </a:xfrm>
          <a:prstGeom prst="straightConnector1">
            <a:avLst/>
          </a:prstGeom>
          <a:ln>
            <a:solidFill>
              <a:schemeClr val="tx1">
                <a:lumMod val="75000"/>
                <a:lumOff val="2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3" name="Straight Arrow Connector 142"/>
          <p:cNvCxnSpPr>
            <a:stCxn id="109" idx="0"/>
            <a:endCxn id="115" idx="2"/>
          </p:cNvCxnSpPr>
          <p:nvPr/>
        </p:nvCxnSpPr>
        <p:spPr>
          <a:xfrm flipV="1">
            <a:off x="3069028" y="2987690"/>
            <a:ext cx="1588373" cy="677916"/>
          </a:xfrm>
          <a:prstGeom prst="straightConnector1">
            <a:avLst/>
          </a:prstGeom>
          <a:ln>
            <a:solidFill>
              <a:schemeClr val="tx1">
                <a:lumMod val="75000"/>
                <a:lumOff val="2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7" name="Straight Arrow Connector 146"/>
          <p:cNvCxnSpPr>
            <a:stCxn id="128" idx="0"/>
            <a:endCxn id="115" idx="2"/>
          </p:cNvCxnSpPr>
          <p:nvPr/>
        </p:nvCxnSpPr>
        <p:spPr>
          <a:xfrm flipH="1" flipV="1">
            <a:off x="4657401" y="2987690"/>
            <a:ext cx="3329820" cy="677916"/>
          </a:xfrm>
          <a:prstGeom prst="straightConnector1">
            <a:avLst/>
          </a:prstGeom>
          <a:ln>
            <a:solidFill>
              <a:schemeClr val="tx1">
                <a:lumMod val="75000"/>
                <a:lumOff val="2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5" name="Curved Connector 164"/>
          <p:cNvCxnSpPr>
            <a:endCxn id="126" idx="1"/>
          </p:cNvCxnSpPr>
          <p:nvPr/>
        </p:nvCxnSpPr>
        <p:spPr>
          <a:xfrm flipV="1">
            <a:off x="4324373" y="4778499"/>
            <a:ext cx="3760069" cy="14891"/>
          </a:xfrm>
          <a:prstGeom prst="curvedConnector3">
            <a:avLst>
              <a:gd name="adj1" fmla="val 50000"/>
            </a:avLst>
          </a:prstGeom>
          <a:ln w="38100">
            <a:solidFill>
              <a:srgbClr val="FFC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9" name="Rectangle 138"/>
          <p:cNvSpPr/>
          <p:nvPr/>
        </p:nvSpPr>
        <p:spPr>
          <a:xfrm>
            <a:off x="6260898" y="4440958"/>
            <a:ext cx="1150882" cy="630621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Clock</a:t>
            </a:r>
            <a:endParaRPr lang="en-US" dirty="0"/>
          </a:p>
        </p:txBody>
      </p:sp>
      <p:sp>
        <p:nvSpPr>
          <p:cNvPr id="167" name="Explosion 1 166"/>
          <p:cNvSpPr/>
          <p:nvPr/>
        </p:nvSpPr>
        <p:spPr>
          <a:xfrm>
            <a:off x="4010339" y="4366015"/>
            <a:ext cx="451310" cy="446690"/>
          </a:xfrm>
          <a:prstGeom prst="irregularSeal1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8" name="Explosion 1 167"/>
          <p:cNvSpPr/>
          <p:nvPr/>
        </p:nvSpPr>
        <p:spPr>
          <a:xfrm>
            <a:off x="8976145" y="4406804"/>
            <a:ext cx="451310" cy="446690"/>
          </a:xfrm>
          <a:prstGeom prst="irregularSeal1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13684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Active network scan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Successive sessions with same </a:t>
            </a:r>
            <a:r>
              <a:rPr lang="en-US" dirty="0" err="1" smtClean="0"/>
              <a:t>clientHello.random</a:t>
            </a:r>
            <a:r>
              <a:rPr lang="en-US" dirty="0" smtClean="0"/>
              <a:t>, </a:t>
            </a:r>
            <a:r>
              <a:rPr lang="en-US" dirty="0" err="1" smtClean="0"/>
              <a:t>clientKeyExchange</a:t>
            </a:r>
            <a:r>
              <a:rPr lang="en-US" dirty="0" smtClean="0"/>
              <a:t> to different destinations, from one source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1/6/2017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PRNG Failures and TLS Vulnerabilities in the Wild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6935B3-3181-124D-8312-E7C438C4D7A4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21808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TLS Failure Field Identification </a:t>
            </a:r>
            <a:r>
              <a:rPr lang="en-US" dirty="0"/>
              <a:t>C</a:t>
            </a:r>
            <a:r>
              <a:rPr lang="en-US" dirty="0" smtClean="0"/>
              <a:t>hart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1/6/2017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PRNG Failures and TLS Vulnerabilities in the Wild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6935B3-3181-124D-8312-E7C438C4D7A4}" type="slidenum">
              <a:rPr lang="en-US" smtClean="0"/>
              <a:t>24</a:t>
            </a:fld>
            <a:endParaRPr lang="en-US"/>
          </a:p>
        </p:txBody>
      </p:sp>
      <p:grpSp>
        <p:nvGrpSpPr>
          <p:cNvPr id="7" name="Group 6"/>
          <p:cNvGrpSpPr/>
          <p:nvPr/>
        </p:nvGrpSpPr>
        <p:grpSpPr>
          <a:xfrm>
            <a:off x="1051372" y="2116865"/>
            <a:ext cx="3292366" cy="268984"/>
            <a:chOff x="3226676" y="2256310"/>
            <a:chExt cx="5827987" cy="502375"/>
          </a:xfrm>
          <a:solidFill>
            <a:schemeClr val="accent5">
              <a:lumMod val="40000"/>
              <a:lumOff val="60000"/>
            </a:schemeClr>
          </a:solidFill>
        </p:grpSpPr>
        <p:sp>
          <p:nvSpPr>
            <p:cNvPr id="8" name="Rectangle 7"/>
            <p:cNvSpPr/>
            <p:nvPr/>
          </p:nvSpPr>
          <p:spPr>
            <a:xfrm>
              <a:off x="4204139" y="2256310"/>
              <a:ext cx="1878724" cy="495464"/>
            </a:xfrm>
            <a:prstGeom prst="rect">
              <a:avLst/>
            </a:prstGeom>
            <a:grpFill/>
            <a:ln w="19050">
              <a:solidFill>
                <a:schemeClr val="tx1">
                  <a:lumMod val="75000"/>
                  <a:lumOff val="2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000" dirty="0" smtClean="0">
                  <a:solidFill>
                    <a:schemeClr val="tx1"/>
                  </a:solidFill>
                  <a:latin typeface="Courier" charset="0"/>
                  <a:ea typeface="Courier" charset="0"/>
                  <a:cs typeface="Courier" charset="0"/>
                </a:rPr>
                <a:t>Random</a:t>
              </a:r>
              <a:endParaRPr lang="en-US" sz="1000" dirty="0">
                <a:solidFill>
                  <a:schemeClr val="tx1"/>
                </a:solidFill>
                <a:latin typeface="Courier" charset="0"/>
                <a:ea typeface="Courier" charset="0"/>
                <a:cs typeface="Courier" charset="0"/>
              </a:endParaRPr>
            </a:p>
          </p:txBody>
        </p:sp>
        <p:sp>
          <p:nvSpPr>
            <p:cNvPr id="9" name="Rectangle 8"/>
            <p:cNvSpPr/>
            <p:nvPr/>
          </p:nvSpPr>
          <p:spPr>
            <a:xfrm>
              <a:off x="6193222" y="2263221"/>
              <a:ext cx="2861441" cy="495464"/>
            </a:xfrm>
            <a:prstGeom prst="rect">
              <a:avLst/>
            </a:prstGeom>
            <a:grpFill/>
            <a:ln w="19050">
              <a:solidFill>
                <a:schemeClr val="tx1">
                  <a:lumMod val="75000"/>
                  <a:lumOff val="2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000" dirty="0" err="1" smtClean="0">
                  <a:solidFill>
                    <a:schemeClr val="tx1"/>
                  </a:solidFill>
                  <a:latin typeface="Courier" charset="0"/>
                  <a:ea typeface="Courier" charset="0"/>
                  <a:cs typeface="Courier" charset="0"/>
                </a:rPr>
                <a:t>clientKeyExchange</a:t>
              </a:r>
              <a:endParaRPr lang="en-US" sz="1000" dirty="0">
                <a:solidFill>
                  <a:schemeClr val="tx1"/>
                </a:solidFill>
                <a:latin typeface="Courier" charset="0"/>
                <a:ea typeface="Courier" charset="0"/>
                <a:cs typeface="Courier" charset="0"/>
              </a:endParaRPr>
            </a:p>
          </p:txBody>
        </p:sp>
        <p:sp>
          <p:nvSpPr>
            <p:cNvPr id="10" name="Rectangle 9"/>
            <p:cNvSpPr/>
            <p:nvPr/>
          </p:nvSpPr>
          <p:spPr>
            <a:xfrm>
              <a:off x="3226676" y="2256310"/>
              <a:ext cx="867104" cy="495464"/>
            </a:xfrm>
            <a:prstGeom prst="rect">
              <a:avLst/>
            </a:prstGeom>
            <a:grpFill/>
            <a:ln w="19050">
              <a:solidFill>
                <a:schemeClr val="tx1">
                  <a:lumMod val="75000"/>
                  <a:lumOff val="2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000" dirty="0" smtClean="0">
                  <a:solidFill>
                    <a:schemeClr val="tx1"/>
                  </a:solidFill>
                  <a:latin typeface="Courier" charset="0"/>
                  <a:ea typeface="Courier" charset="0"/>
                  <a:cs typeface="Courier" charset="0"/>
                </a:rPr>
                <a:t>Time</a:t>
              </a:r>
              <a:endParaRPr lang="en-US" sz="1000" dirty="0">
                <a:solidFill>
                  <a:schemeClr val="tx1"/>
                </a:solidFill>
                <a:latin typeface="Courier" charset="0"/>
                <a:ea typeface="Courier" charset="0"/>
                <a:cs typeface="Courier" charset="0"/>
              </a:endParaRPr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4660021" y="2116865"/>
            <a:ext cx="3292366" cy="268984"/>
            <a:chOff x="3226676" y="2256310"/>
            <a:chExt cx="5827987" cy="502375"/>
          </a:xfrm>
        </p:grpSpPr>
        <p:sp>
          <p:nvSpPr>
            <p:cNvPr id="20" name="Rectangle 19"/>
            <p:cNvSpPr/>
            <p:nvPr/>
          </p:nvSpPr>
          <p:spPr>
            <a:xfrm>
              <a:off x="4204139" y="2256310"/>
              <a:ext cx="1878724" cy="495464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 w="19050">
              <a:solidFill>
                <a:schemeClr val="tx1">
                  <a:lumMod val="75000"/>
                  <a:lumOff val="2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000" dirty="0" smtClean="0">
                  <a:solidFill>
                    <a:schemeClr val="tx1"/>
                  </a:solidFill>
                  <a:latin typeface="Courier" charset="0"/>
                  <a:ea typeface="Courier" charset="0"/>
                  <a:cs typeface="Courier" charset="0"/>
                </a:rPr>
                <a:t>Random</a:t>
              </a:r>
              <a:endParaRPr lang="en-US" sz="1000" dirty="0">
                <a:solidFill>
                  <a:schemeClr val="tx1"/>
                </a:solidFill>
                <a:latin typeface="Courier" charset="0"/>
                <a:ea typeface="Courier" charset="0"/>
                <a:cs typeface="Courier" charset="0"/>
              </a:endParaRPr>
            </a:p>
          </p:txBody>
        </p:sp>
        <p:sp>
          <p:nvSpPr>
            <p:cNvPr id="21" name="Rectangle 20"/>
            <p:cNvSpPr/>
            <p:nvPr/>
          </p:nvSpPr>
          <p:spPr>
            <a:xfrm>
              <a:off x="6193222" y="2263221"/>
              <a:ext cx="2861441" cy="495464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19050">
              <a:solidFill>
                <a:schemeClr val="tx1">
                  <a:lumMod val="75000"/>
                  <a:lumOff val="2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000" dirty="0" err="1" smtClean="0">
                  <a:solidFill>
                    <a:schemeClr val="tx1"/>
                  </a:solidFill>
                  <a:latin typeface="Courier" charset="0"/>
                  <a:ea typeface="Courier" charset="0"/>
                  <a:cs typeface="Courier" charset="0"/>
                </a:rPr>
                <a:t>clientKeyExchange</a:t>
              </a:r>
              <a:endParaRPr lang="en-US" sz="1000" dirty="0">
                <a:solidFill>
                  <a:schemeClr val="tx1"/>
                </a:solidFill>
                <a:latin typeface="Courier" charset="0"/>
                <a:ea typeface="Courier" charset="0"/>
                <a:cs typeface="Courier" charset="0"/>
              </a:endParaRPr>
            </a:p>
          </p:txBody>
        </p:sp>
        <p:sp>
          <p:nvSpPr>
            <p:cNvPr id="22" name="Rectangle 21"/>
            <p:cNvSpPr/>
            <p:nvPr/>
          </p:nvSpPr>
          <p:spPr>
            <a:xfrm>
              <a:off x="3226676" y="2256310"/>
              <a:ext cx="867104" cy="495464"/>
            </a:xfrm>
            <a:prstGeom prst="rect">
              <a:avLst/>
            </a:prstGeom>
            <a:noFill/>
            <a:ln w="19050">
              <a:solidFill>
                <a:schemeClr val="tx1">
                  <a:lumMod val="75000"/>
                  <a:lumOff val="2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000" dirty="0" smtClean="0">
                  <a:solidFill>
                    <a:schemeClr val="tx1"/>
                  </a:solidFill>
                  <a:latin typeface="Courier" charset="0"/>
                  <a:ea typeface="Courier" charset="0"/>
                  <a:cs typeface="Courier" charset="0"/>
                </a:rPr>
                <a:t>Time</a:t>
              </a:r>
              <a:endParaRPr lang="en-US" sz="1000" dirty="0">
                <a:solidFill>
                  <a:schemeClr val="tx1"/>
                </a:solidFill>
                <a:latin typeface="Courier" charset="0"/>
                <a:ea typeface="Courier" charset="0"/>
                <a:cs typeface="Courier" charset="0"/>
              </a:endParaRPr>
            </a:p>
          </p:txBody>
        </p:sp>
      </p:grpSp>
      <p:grpSp>
        <p:nvGrpSpPr>
          <p:cNvPr id="23" name="Group 22"/>
          <p:cNvGrpSpPr/>
          <p:nvPr/>
        </p:nvGrpSpPr>
        <p:grpSpPr>
          <a:xfrm>
            <a:off x="8271638" y="2116865"/>
            <a:ext cx="3292366" cy="268984"/>
            <a:chOff x="3226676" y="2256310"/>
            <a:chExt cx="5827987" cy="502375"/>
          </a:xfrm>
        </p:grpSpPr>
        <p:sp>
          <p:nvSpPr>
            <p:cNvPr id="24" name="Rectangle 23"/>
            <p:cNvSpPr/>
            <p:nvPr/>
          </p:nvSpPr>
          <p:spPr>
            <a:xfrm>
              <a:off x="4204139" y="2256310"/>
              <a:ext cx="1878724" cy="495464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 w="19050">
              <a:solidFill>
                <a:schemeClr val="tx1">
                  <a:lumMod val="75000"/>
                  <a:lumOff val="2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000" dirty="0" smtClean="0">
                  <a:solidFill>
                    <a:schemeClr val="tx1"/>
                  </a:solidFill>
                  <a:latin typeface="Courier" charset="0"/>
                  <a:ea typeface="Courier" charset="0"/>
                  <a:cs typeface="Courier" charset="0"/>
                </a:rPr>
                <a:t>Random</a:t>
              </a:r>
              <a:endParaRPr lang="en-US" sz="1000" dirty="0">
                <a:solidFill>
                  <a:schemeClr val="tx1"/>
                </a:solidFill>
                <a:latin typeface="Courier" charset="0"/>
                <a:ea typeface="Courier" charset="0"/>
                <a:cs typeface="Courier" charset="0"/>
              </a:endParaRPr>
            </a:p>
          </p:txBody>
        </p:sp>
        <p:sp>
          <p:nvSpPr>
            <p:cNvPr id="25" name="Rectangle 24"/>
            <p:cNvSpPr/>
            <p:nvPr/>
          </p:nvSpPr>
          <p:spPr>
            <a:xfrm>
              <a:off x="6193222" y="2263221"/>
              <a:ext cx="2861441" cy="495464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19050">
              <a:solidFill>
                <a:schemeClr val="tx1">
                  <a:lumMod val="75000"/>
                  <a:lumOff val="2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000" dirty="0" err="1" smtClean="0">
                  <a:solidFill>
                    <a:schemeClr val="tx1"/>
                  </a:solidFill>
                  <a:latin typeface="Courier" charset="0"/>
                  <a:ea typeface="Courier" charset="0"/>
                  <a:cs typeface="Courier" charset="0"/>
                </a:rPr>
                <a:t>clientKeyExchange</a:t>
              </a:r>
              <a:endParaRPr lang="en-US" sz="1000" dirty="0">
                <a:solidFill>
                  <a:schemeClr val="tx1"/>
                </a:solidFill>
                <a:latin typeface="Courier" charset="0"/>
                <a:ea typeface="Courier" charset="0"/>
                <a:cs typeface="Courier" charset="0"/>
              </a:endParaRPr>
            </a:p>
          </p:txBody>
        </p:sp>
        <p:sp>
          <p:nvSpPr>
            <p:cNvPr id="26" name="Rectangle 25"/>
            <p:cNvSpPr/>
            <p:nvPr/>
          </p:nvSpPr>
          <p:spPr>
            <a:xfrm>
              <a:off x="3226676" y="2256310"/>
              <a:ext cx="867104" cy="495464"/>
            </a:xfrm>
            <a:prstGeom prst="rect">
              <a:avLst/>
            </a:prstGeom>
            <a:noFill/>
            <a:ln w="19050">
              <a:solidFill>
                <a:schemeClr val="tx1">
                  <a:lumMod val="75000"/>
                  <a:lumOff val="2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000" dirty="0" smtClean="0">
                  <a:solidFill>
                    <a:schemeClr val="tx1"/>
                  </a:solidFill>
                  <a:latin typeface="Courier" charset="0"/>
                  <a:ea typeface="Courier" charset="0"/>
                  <a:cs typeface="Courier" charset="0"/>
                </a:rPr>
                <a:t>Time</a:t>
              </a:r>
              <a:endParaRPr lang="en-US" sz="1000" dirty="0">
                <a:solidFill>
                  <a:schemeClr val="tx1"/>
                </a:solidFill>
                <a:latin typeface="Courier" charset="0"/>
                <a:ea typeface="Courier" charset="0"/>
                <a:cs typeface="Courier" charset="0"/>
              </a:endParaRPr>
            </a:p>
          </p:txBody>
        </p:sp>
      </p:grpSp>
      <p:grpSp>
        <p:nvGrpSpPr>
          <p:cNvPr id="27" name="Group 26"/>
          <p:cNvGrpSpPr/>
          <p:nvPr/>
        </p:nvGrpSpPr>
        <p:grpSpPr>
          <a:xfrm>
            <a:off x="1048404" y="2681234"/>
            <a:ext cx="3292366" cy="268984"/>
            <a:chOff x="3226676" y="2256310"/>
            <a:chExt cx="5827987" cy="502375"/>
          </a:xfrm>
          <a:solidFill>
            <a:schemeClr val="accent5">
              <a:lumMod val="40000"/>
              <a:lumOff val="60000"/>
            </a:schemeClr>
          </a:solidFill>
        </p:grpSpPr>
        <p:sp>
          <p:nvSpPr>
            <p:cNvPr id="28" name="Rectangle 27"/>
            <p:cNvSpPr/>
            <p:nvPr/>
          </p:nvSpPr>
          <p:spPr>
            <a:xfrm>
              <a:off x="4204139" y="2256310"/>
              <a:ext cx="1878724" cy="495464"/>
            </a:xfrm>
            <a:prstGeom prst="rect">
              <a:avLst/>
            </a:prstGeom>
            <a:grpFill/>
            <a:ln w="19050">
              <a:solidFill>
                <a:schemeClr val="tx1">
                  <a:lumMod val="75000"/>
                  <a:lumOff val="2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000" dirty="0" smtClean="0">
                  <a:solidFill>
                    <a:schemeClr val="tx1"/>
                  </a:solidFill>
                  <a:latin typeface="Courier" charset="0"/>
                  <a:ea typeface="Courier" charset="0"/>
                  <a:cs typeface="Courier" charset="0"/>
                </a:rPr>
                <a:t>Random</a:t>
              </a:r>
              <a:endParaRPr lang="en-US" sz="1000" dirty="0">
                <a:solidFill>
                  <a:schemeClr val="tx1"/>
                </a:solidFill>
                <a:latin typeface="Courier" charset="0"/>
                <a:ea typeface="Courier" charset="0"/>
                <a:cs typeface="Courier" charset="0"/>
              </a:endParaRPr>
            </a:p>
          </p:txBody>
        </p:sp>
        <p:sp>
          <p:nvSpPr>
            <p:cNvPr id="29" name="Rectangle 28"/>
            <p:cNvSpPr/>
            <p:nvPr/>
          </p:nvSpPr>
          <p:spPr>
            <a:xfrm>
              <a:off x="6193222" y="2263221"/>
              <a:ext cx="2861441" cy="495464"/>
            </a:xfrm>
            <a:prstGeom prst="rect">
              <a:avLst/>
            </a:prstGeom>
            <a:grpFill/>
            <a:ln w="19050">
              <a:solidFill>
                <a:schemeClr val="tx1">
                  <a:lumMod val="75000"/>
                  <a:lumOff val="2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000" dirty="0" err="1" smtClean="0">
                  <a:solidFill>
                    <a:schemeClr val="tx1"/>
                  </a:solidFill>
                  <a:latin typeface="Courier" charset="0"/>
                  <a:ea typeface="Courier" charset="0"/>
                  <a:cs typeface="Courier" charset="0"/>
                </a:rPr>
                <a:t>clientKeyExchange</a:t>
              </a:r>
              <a:endParaRPr lang="en-US" sz="1000" dirty="0">
                <a:solidFill>
                  <a:schemeClr val="tx1"/>
                </a:solidFill>
                <a:latin typeface="Courier" charset="0"/>
                <a:ea typeface="Courier" charset="0"/>
                <a:cs typeface="Courier" charset="0"/>
              </a:endParaRPr>
            </a:p>
          </p:txBody>
        </p:sp>
        <p:sp>
          <p:nvSpPr>
            <p:cNvPr id="30" name="Rectangle 29"/>
            <p:cNvSpPr/>
            <p:nvPr/>
          </p:nvSpPr>
          <p:spPr>
            <a:xfrm>
              <a:off x="3226676" y="2256310"/>
              <a:ext cx="867104" cy="495464"/>
            </a:xfrm>
            <a:prstGeom prst="rect">
              <a:avLst/>
            </a:prstGeom>
            <a:grpFill/>
            <a:ln w="19050">
              <a:solidFill>
                <a:schemeClr val="tx1">
                  <a:lumMod val="75000"/>
                  <a:lumOff val="2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000" dirty="0" smtClean="0">
                  <a:solidFill>
                    <a:schemeClr val="tx1"/>
                  </a:solidFill>
                  <a:latin typeface="Courier" charset="0"/>
                  <a:ea typeface="Courier" charset="0"/>
                  <a:cs typeface="Courier" charset="0"/>
                </a:rPr>
                <a:t>Time</a:t>
              </a:r>
              <a:endParaRPr lang="en-US" sz="1000" dirty="0">
                <a:solidFill>
                  <a:schemeClr val="tx1"/>
                </a:solidFill>
                <a:latin typeface="Courier" charset="0"/>
                <a:ea typeface="Courier" charset="0"/>
                <a:cs typeface="Courier" charset="0"/>
              </a:endParaRPr>
            </a:p>
          </p:txBody>
        </p:sp>
      </p:grpSp>
      <p:grpSp>
        <p:nvGrpSpPr>
          <p:cNvPr id="31" name="Group 30"/>
          <p:cNvGrpSpPr/>
          <p:nvPr/>
        </p:nvGrpSpPr>
        <p:grpSpPr>
          <a:xfrm>
            <a:off x="4657053" y="2681234"/>
            <a:ext cx="3292366" cy="268984"/>
            <a:chOff x="3226676" y="2256310"/>
            <a:chExt cx="5827987" cy="502375"/>
          </a:xfrm>
        </p:grpSpPr>
        <p:sp>
          <p:nvSpPr>
            <p:cNvPr id="32" name="Rectangle 31"/>
            <p:cNvSpPr/>
            <p:nvPr/>
          </p:nvSpPr>
          <p:spPr>
            <a:xfrm>
              <a:off x="4204139" y="2256310"/>
              <a:ext cx="1878724" cy="495464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 w="19050">
              <a:solidFill>
                <a:schemeClr val="tx1">
                  <a:lumMod val="75000"/>
                  <a:lumOff val="2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000" dirty="0" smtClean="0">
                  <a:solidFill>
                    <a:schemeClr val="tx1"/>
                  </a:solidFill>
                  <a:latin typeface="Courier" charset="0"/>
                  <a:ea typeface="Courier" charset="0"/>
                  <a:cs typeface="Courier" charset="0"/>
                </a:rPr>
                <a:t>Random</a:t>
              </a:r>
              <a:endParaRPr lang="en-US" sz="1000" dirty="0">
                <a:solidFill>
                  <a:schemeClr val="tx1"/>
                </a:solidFill>
                <a:latin typeface="Courier" charset="0"/>
                <a:ea typeface="Courier" charset="0"/>
                <a:cs typeface="Courier" charset="0"/>
              </a:endParaRPr>
            </a:p>
          </p:txBody>
        </p:sp>
        <p:sp>
          <p:nvSpPr>
            <p:cNvPr id="33" name="Rectangle 32"/>
            <p:cNvSpPr/>
            <p:nvPr/>
          </p:nvSpPr>
          <p:spPr>
            <a:xfrm>
              <a:off x="6193222" y="2263221"/>
              <a:ext cx="2861441" cy="495464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19050">
              <a:solidFill>
                <a:schemeClr val="tx1">
                  <a:lumMod val="75000"/>
                  <a:lumOff val="2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000" dirty="0" err="1" smtClean="0">
                  <a:solidFill>
                    <a:schemeClr val="tx1"/>
                  </a:solidFill>
                  <a:latin typeface="Courier" charset="0"/>
                  <a:ea typeface="Courier" charset="0"/>
                  <a:cs typeface="Courier" charset="0"/>
                </a:rPr>
                <a:t>clientKeyExchange</a:t>
              </a:r>
              <a:endParaRPr lang="en-US" sz="1000" dirty="0">
                <a:solidFill>
                  <a:schemeClr val="tx1"/>
                </a:solidFill>
                <a:latin typeface="Courier" charset="0"/>
                <a:ea typeface="Courier" charset="0"/>
                <a:cs typeface="Courier" charset="0"/>
              </a:endParaRPr>
            </a:p>
          </p:txBody>
        </p:sp>
        <p:sp>
          <p:nvSpPr>
            <p:cNvPr id="34" name="Rectangle 33"/>
            <p:cNvSpPr/>
            <p:nvPr/>
          </p:nvSpPr>
          <p:spPr>
            <a:xfrm>
              <a:off x="3226676" y="2256310"/>
              <a:ext cx="867104" cy="495464"/>
            </a:xfrm>
            <a:prstGeom prst="rect">
              <a:avLst/>
            </a:prstGeom>
            <a:noFill/>
            <a:ln w="19050">
              <a:solidFill>
                <a:schemeClr val="tx1">
                  <a:lumMod val="75000"/>
                  <a:lumOff val="2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000" dirty="0" smtClean="0">
                  <a:solidFill>
                    <a:schemeClr val="tx1"/>
                  </a:solidFill>
                  <a:latin typeface="Courier" charset="0"/>
                  <a:ea typeface="Courier" charset="0"/>
                  <a:cs typeface="Courier" charset="0"/>
                </a:rPr>
                <a:t>Time</a:t>
              </a:r>
              <a:endParaRPr lang="en-US" sz="1000" dirty="0">
                <a:solidFill>
                  <a:schemeClr val="tx1"/>
                </a:solidFill>
                <a:latin typeface="Courier" charset="0"/>
                <a:ea typeface="Courier" charset="0"/>
                <a:cs typeface="Courier" charset="0"/>
              </a:endParaRPr>
            </a:p>
          </p:txBody>
        </p:sp>
      </p:grpSp>
      <p:grpSp>
        <p:nvGrpSpPr>
          <p:cNvPr id="35" name="Group 34"/>
          <p:cNvGrpSpPr/>
          <p:nvPr/>
        </p:nvGrpSpPr>
        <p:grpSpPr>
          <a:xfrm>
            <a:off x="8265702" y="2681234"/>
            <a:ext cx="3292366" cy="268984"/>
            <a:chOff x="3226676" y="2256310"/>
            <a:chExt cx="5827987" cy="502375"/>
          </a:xfrm>
          <a:noFill/>
        </p:grpSpPr>
        <p:sp>
          <p:nvSpPr>
            <p:cNvPr id="36" name="Rectangle 35"/>
            <p:cNvSpPr/>
            <p:nvPr/>
          </p:nvSpPr>
          <p:spPr>
            <a:xfrm>
              <a:off x="4204139" y="2256310"/>
              <a:ext cx="1878724" cy="495464"/>
            </a:xfrm>
            <a:prstGeom prst="rect">
              <a:avLst/>
            </a:prstGeom>
            <a:grpFill/>
            <a:ln w="19050">
              <a:solidFill>
                <a:schemeClr val="tx1">
                  <a:lumMod val="75000"/>
                  <a:lumOff val="2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000" dirty="0" smtClean="0">
                  <a:solidFill>
                    <a:schemeClr val="tx1"/>
                  </a:solidFill>
                  <a:latin typeface="Courier" charset="0"/>
                  <a:ea typeface="Courier" charset="0"/>
                  <a:cs typeface="Courier" charset="0"/>
                </a:rPr>
                <a:t>Random</a:t>
              </a:r>
              <a:endParaRPr lang="en-US" sz="1000" dirty="0">
                <a:solidFill>
                  <a:schemeClr val="tx1"/>
                </a:solidFill>
                <a:latin typeface="Courier" charset="0"/>
                <a:ea typeface="Courier" charset="0"/>
                <a:cs typeface="Courier" charset="0"/>
              </a:endParaRPr>
            </a:p>
          </p:txBody>
        </p:sp>
        <p:sp>
          <p:nvSpPr>
            <p:cNvPr id="37" name="Rectangle 36"/>
            <p:cNvSpPr/>
            <p:nvPr/>
          </p:nvSpPr>
          <p:spPr>
            <a:xfrm>
              <a:off x="6193222" y="2263221"/>
              <a:ext cx="2861441" cy="495464"/>
            </a:xfrm>
            <a:prstGeom prst="rect">
              <a:avLst/>
            </a:prstGeom>
            <a:grpFill/>
            <a:ln w="19050">
              <a:solidFill>
                <a:schemeClr val="tx1">
                  <a:lumMod val="75000"/>
                  <a:lumOff val="2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000" dirty="0" err="1" smtClean="0">
                  <a:solidFill>
                    <a:schemeClr val="tx1"/>
                  </a:solidFill>
                  <a:latin typeface="Courier" charset="0"/>
                  <a:ea typeface="Courier" charset="0"/>
                  <a:cs typeface="Courier" charset="0"/>
                </a:rPr>
                <a:t>clientKeyExchange</a:t>
              </a:r>
              <a:endParaRPr lang="en-US" sz="1000" dirty="0">
                <a:solidFill>
                  <a:schemeClr val="tx1"/>
                </a:solidFill>
                <a:latin typeface="Courier" charset="0"/>
                <a:ea typeface="Courier" charset="0"/>
                <a:cs typeface="Courier" charset="0"/>
              </a:endParaRPr>
            </a:p>
          </p:txBody>
        </p:sp>
        <p:sp>
          <p:nvSpPr>
            <p:cNvPr id="38" name="Rectangle 37"/>
            <p:cNvSpPr/>
            <p:nvPr/>
          </p:nvSpPr>
          <p:spPr>
            <a:xfrm>
              <a:off x="3226676" y="2256310"/>
              <a:ext cx="867104" cy="495464"/>
            </a:xfrm>
            <a:prstGeom prst="rect">
              <a:avLst/>
            </a:prstGeom>
            <a:grpFill/>
            <a:ln w="19050">
              <a:solidFill>
                <a:schemeClr val="tx1">
                  <a:lumMod val="75000"/>
                  <a:lumOff val="2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000" dirty="0" smtClean="0">
                  <a:solidFill>
                    <a:schemeClr val="tx1"/>
                  </a:solidFill>
                  <a:latin typeface="Courier" charset="0"/>
                  <a:ea typeface="Courier" charset="0"/>
                  <a:cs typeface="Courier" charset="0"/>
                </a:rPr>
                <a:t>Time</a:t>
              </a:r>
              <a:endParaRPr lang="en-US" sz="1000" dirty="0">
                <a:solidFill>
                  <a:schemeClr val="tx1"/>
                </a:solidFill>
                <a:latin typeface="Courier" charset="0"/>
                <a:ea typeface="Courier" charset="0"/>
                <a:cs typeface="Courier" charset="0"/>
              </a:endParaRPr>
            </a:p>
          </p:txBody>
        </p:sp>
      </p:grpSp>
      <p:grpSp>
        <p:nvGrpSpPr>
          <p:cNvPr id="39" name="Group 38"/>
          <p:cNvGrpSpPr/>
          <p:nvPr/>
        </p:nvGrpSpPr>
        <p:grpSpPr>
          <a:xfrm>
            <a:off x="1048404" y="3245603"/>
            <a:ext cx="3292366" cy="268984"/>
            <a:chOff x="3226676" y="2256310"/>
            <a:chExt cx="5827987" cy="502375"/>
          </a:xfrm>
          <a:solidFill>
            <a:schemeClr val="accent5">
              <a:lumMod val="40000"/>
              <a:lumOff val="60000"/>
            </a:schemeClr>
          </a:solidFill>
        </p:grpSpPr>
        <p:sp>
          <p:nvSpPr>
            <p:cNvPr id="40" name="Rectangle 39"/>
            <p:cNvSpPr/>
            <p:nvPr/>
          </p:nvSpPr>
          <p:spPr>
            <a:xfrm>
              <a:off x="4204139" y="2256310"/>
              <a:ext cx="1878724" cy="495464"/>
            </a:xfrm>
            <a:prstGeom prst="rect">
              <a:avLst/>
            </a:prstGeom>
            <a:grpFill/>
            <a:ln w="19050">
              <a:solidFill>
                <a:schemeClr val="tx1">
                  <a:lumMod val="75000"/>
                  <a:lumOff val="2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000" dirty="0" smtClean="0">
                  <a:solidFill>
                    <a:schemeClr val="tx1"/>
                  </a:solidFill>
                  <a:latin typeface="Courier" charset="0"/>
                  <a:ea typeface="Courier" charset="0"/>
                  <a:cs typeface="Courier" charset="0"/>
                </a:rPr>
                <a:t>Random</a:t>
              </a:r>
              <a:endParaRPr lang="en-US" sz="1000" dirty="0">
                <a:solidFill>
                  <a:schemeClr val="tx1"/>
                </a:solidFill>
                <a:latin typeface="Courier" charset="0"/>
                <a:ea typeface="Courier" charset="0"/>
                <a:cs typeface="Courier" charset="0"/>
              </a:endParaRPr>
            </a:p>
          </p:txBody>
        </p:sp>
        <p:sp>
          <p:nvSpPr>
            <p:cNvPr id="41" name="Rectangle 40"/>
            <p:cNvSpPr/>
            <p:nvPr/>
          </p:nvSpPr>
          <p:spPr>
            <a:xfrm>
              <a:off x="6193222" y="2263221"/>
              <a:ext cx="2861441" cy="495464"/>
            </a:xfrm>
            <a:prstGeom prst="rect">
              <a:avLst/>
            </a:prstGeom>
            <a:grpFill/>
            <a:ln w="19050">
              <a:solidFill>
                <a:schemeClr val="tx1">
                  <a:lumMod val="75000"/>
                  <a:lumOff val="2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000" dirty="0" err="1" smtClean="0">
                  <a:solidFill>
                    <a:schemeClr val="tx1"/>
                  </a:solidFill>
                  <a:latin typeface="Courier" charset="0"/>
                  <a:ea typeface="Courier" charset="0"/>
                  <a:cs typeface="Courier" charset="0"/>
                </a:rPr>
                <a:t>clientKeyExchange</a:t>
              </a:r>
              <a:endParaRPr lang="en-US" sz="1000" dirty="0">
                <a:solidFill>
                  <a:schemeClr val="tx1"/>
                </a:solidFill>
                <a:latin typeface="Courier" charset="0"/>
                <a:ea typeface="Courier" charset="0"/>
                <a:cs typeface="Courier" charset="0"/>
              </a:endParaRPr>
            </a:p>
          </p:txBody>
        </p:sp>
        <p:sp>
          <p:nvSpPr>
            <p:cNvPr id="42" name="Rectangle 41"/>
            <p:cNvSpPr/>
            <p:nvPr/>
          </p:nvSpPr>
          <p:spPr>
            <a:xfrm>
              <a:off x="3226676" y="2256310"/>
              <a:ext cx="867104" cy="495464"/>
            </a:xfrm>
            <a:prstGeom prst="rect">
              <a:avLst/>
            </a:prstGeom>
            <a:grpFill/>
            <a:ln w="19050">
              <a:solidFill>
                <a:schemeClr val="tx1">
                  <a:lumMod val="75000"/>
                  <a:lumOff val="2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000" dirty="0" smtClean="0">
                  <a:solidFill>
                    <a:schemeClr val="tx1"/>
                  </a:solidFill>
                  <a:latin typeface="Courier" charset="0"/>
                  <a:ea typeface="Courier" charset="0"/>
                  <a:cs typeface="Courier" charset="0"/>
                </a:rPr>
                <a:t>Time</a:t>
              </a:r>
              <a:endParaRPr lang="en-US" sz="1000" dirty="0">
                <a:solidFill>
                  <a:schemeClr val="tx1"/>
                </a:solidFill>
                <a:latin typeface="Courier" charset="0"/>
                <a:ea typeface="Courier" charset="0"/>
                <a:cs typeface="Courier" charset="0"/>
              </a:endParaRPr>
            </a:p>
          </p:txBody>
        </p:sp>
      </p:grpSp>
      <p:grpSp>
        <p:nvGrpSpPr>
          <p:cNvPr id="43" name="Group 42"/>
          <p:cNvGrpSpPr/>
          <p:nvPr/>
        </p:nvGrpSpPr>
        <p:grpSpPr>
          <a:xfrm>
            <a:off x="4657053" y="3245603"/>
            <a:ext cx="3292366" cy="268984"/>
            <a:chOff x="3226676" y="2256310"/>
            <a:chExt cx="5827987" cy="502375"/>
          </a:xfrm>
          <a:noFill/>
        </p:grpSpPr>
        <p:sp>
          <p:nvSpPr>
            <p:cNvPr id="44" name="Rectangle 43"/>
            <p:cNvSpPr/>
            <p:nvPr/>
          </p:nvSpPr>
          <p:spPr>
            <a:xfrm>
              <a:off x="4204139" y="2256310"/>
              <a:ext cx="1878724" cy="495464"/>
            </a:xfrm>
            <a:prstGeom prst="rect">
              <a:avLst/>
            </a:prstGeom>
            <a:grpFill/>
            <a:ln w="19050">
              <a:solidFill>
                <a:schemeClr val="tx1">
                  <a:lumMod val="75000"/>
                  <a:lumOff val="2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000" dirty="0" smtClean="0">
                  <a:solidFill>
                    <a:schemeClr val="tx1"/>
                  </a:solidFill>
                  <a:latin typeface="Courier" charset="0"/>
                  <a:ea typeface="Courier" charset="0"/>
                  <a:cs typeface="Courier" charset="0"/>
                </a:rPr>
                <a:t>Random</a:t>
              </a:r>
              <a:endParaRPr lang="en-US" sz="1000" dirty="0">
                <a:solidFill>
                  <a:schemeClr val="tx1"/>
                </a:solidFill>
                <a:latin typeface="Courier" charset="0"/>
                <a:ea typeface="Courier" charset="0"/>
                <a:cs typeface="Courier" charset="0"/>
              </a:endParaRPr>
            </a:p>
          </p:txBody>
        </p:sp>
        <p:sp>
          <p:nvSpPr>
            <p:cNvPr id="45" name="Rectangle 44"/>
            <p:cNvSpPr/>
            <p:nvPr/>
          </p:nvSpPr>
          <p:spPr>
            <a:xfrm>
              <a:off x="6193222" y="2263221"/>
              <a:ext cx="2861441" cy="495464"/>
            </a:xfrm>
            <a:prstGeom prst="rect">
              <a:avLst/>
            </a:prstGeom>
            <a:grpFill/>
            <a:ln w="19050">
              <a:solidFill>
                <a:schemeClr val="tx1">
                  <a:lumMod val="75000"/>
                  <a:lumOff val="2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000" dirty="0" err="1" smtClean="0">
                  <a:solidFill>
                    <a:schemeClr val="tx1"/>
                  </a:solidFill>
                  <a:latin typeface="Courier" charset="0"/>
                  <a:ea typeface="Courier" charset="0"/>
                  <a:cs typeface="Courier" charset="0"/>
                </a:rPr>
                <a:t>clientKeyExchange</a:t>
              </a:r>
              <a:endParaRPr lang="en-US" sz="1000" dirty="0">
                <a:solidFill>
                  <a:schemeClr val="tx1"/>
                </a:solidFill>
                <a:latin typeface="Courier" charset="0"/>
                <a:ea typeface="Courier" charset="0"/>
                <a:cs typeface="Courier" charset="0"/>
              </a:endParaRPr>
            </a:p>
          </p:txBody>
        </p:sp>
        <p:sp>
          <p:nvSpPr>
            <p:cNvPr id="46" name="Rectangle 45"/>
            <p:cNvSpPr/>
            <p:nvPr/>
          </p:nvSpPr>
          <p:spPr>
            <a:xfrm>
              <a:off x="3226676" y="2256310"/>
              <a:ext cx="867104" cy="495464"/>
            </a:xfrm>
            <a:prstGeom prst="rect">
              <a:avLst/>
            </a:prstGeom>
            <a:grpFill/>
            <a:ln w="19050">
              <a:solidFill>
                <a:schemeClr val="tx1">
                  <a:lumMod val="75000"/>
                  <a:lumOff val="2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000" dirty="0" smtClean="0">
                  <a:solidFill>
                    <a:schemeClr val="tx1"/>
                  </a:solidFill>
                  <a:latin typeface="Courier" charset="0"/>
                  <a:ea typeface="Courier" charset="0"/>
                  <a:cs typeface="Courier" charset="0"/>
                </a:rPr>
                <a:t>Time</a:t>
              </a:r>
              <a:endParaRPr lang="en-US" sz="1000" dirty="0">
                <a:solidFill>
                  <a:schemeClr val="tx1"/>
                </a:solidFill>
                <a:latin typeface="Courier" charset="0"/>
                <a:ea typeface="Courier" charset="0"/>
                <a:cs typeface="Courier" charset="0"/>
              </a:endParaRPr>
            </a:p>
          </p:txBody>
        </p:sp>
      </p:grpSp>
      <p:grpSp>
        <p:nvGrpSpPr>
          <p:cNvPr id="47" name="Group 46"/>
          <p:cNvGrpSpPr/>
          <p:nvPr/>
        </p:nvGrpSpPr>
        <p:grpSpPr>
          <a:xfrm>
            <a:off x="8265702" y="3245603"/>
            <a:ext cx="3292366" cy="268984"/>
            <a:chOff x="3226676" y="2256310"/>
            <a:chExt cx="5827987" cy="502375"/>
          </a:xfrm>
          <a:noFill/>
        </p:grpSpPr>
        <p:sp>
          <p:nvSpPr>
            <p:cNvPr id="48" name="Rectangle 47"/>
            <p:cNvSpPr/>
            <p:nvPr/>
          </p:nvSpPr>
          <p:spPr>
            <a:xfrm>
              <a:off x="4204139" y="2256310"/>
              <a:ext cx="1878724" cy="495464"/>
            </a:xfrm>
            <a:prstGeom prst="rect">
              <a:avLst/>
            </a:prstGeom>
            <a:grpFill/>
            <a:ln w="19050">
              <a:solidFill>
                <a:schemeClr val="tx1">
                  <a:lumMod val="75000"/>
                  <a:lumOff val="2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000" dirty="0" smtClean="0">
                  <a:solidFill>
                    <a:schemeClr val="tx1"/>
                  </a:solidFill>
                  <a:latin typeface="Courier" charset="0"/>
                  <a:ea typeface="Courier" charset="0"/>
                  <a:cs typeface="Courier" charset="0"/>
                </a:rPr>
                <a:t>Random</a:t>
              </a:r>
              <a:endParaRPr lang="en-US" sz="1000" dirty="0">
                <a:solidFill>
                  <a:schemeClr val="tx1"/>
                </a:solidFill>
                <a:latin typeface="Courier" charset="0"/>
                <a:ea typeface="Courier" charset="0"/>
                <a:cs typeface="Courier" charset="0"/>
              </a:endParaRPr>
            </a:p>
          </p:txBody>
        </p:sp>
        <p:sp>
          <p:nvSpPr>
            <p:cNvPr id="49" name="Rectangle 48"/>
            <p:cNvSpPr/>
            <p:nvPr/>
          </p:nvSpPr>
          <p:spPr>
            <a:xfrm>
              <a:off x="6193222" y="2263221"/>
              <a:ext cx="2861441" cy="495464"/>
            </a:xfrm>
            <a:prstGeom prst="rect">
              <a:avLst/>
            </a:prstGeom>
            <a:grpFill/>
            <a:ln w="19050">
              <a:solidFill>
                <a:schemeClr val="tx1">
                  <a:lumMod val="75000"/>
                  <a:lumOff val="2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000" dirty="0" err="1" smtClean="0">
                  <a:solidFill>
                    <a:schemeClr val="tx1"/>
                  </a:solidFill>
                  <a:latin typeface="Courier" charset="0"/>
                  <a:ea typeface="Courier" charset="0"/>
                  <a:cs typeface="Courier" charset="0"/>
                </a:rPr>
                <a:t>clientKeyExchange</a:t>
              </a:r>
              <a:endParaRPr lang="en-US" sz="1000" dirty="0">
                <a:solidFill>
                  <a:schemeClr val="tx1"/>
                </a:solidFill>
                <a:latin typeface="Courier" charset="0"/>
                <a:ea typeface="Courier" charset="0"/>
                <a:cs typeface="Courier" charset="0"/>
              </a:endParaRPr>
            </a:p>
          </p:txBody>
        </p:sp>
        <p:sp>
          <p:nvSpPr>
            <p:cNvPr id="50" name="Rectangle 49"/>
            <p:cNvSpPr/>
            <p:nvPr/>
          </p:nvSpPr>
          <p:spPr>
            <a:xfrm>
              <a:off x="3226676" y="2256310"/>
              <a:ext cx="867104" cy="495464"/>
            </a:xfrm>
            <a:prstGeom prst="rect">
              <a:avLst/>
            </a:prstGeom>
            <a:grpFill/>
            <a:ln w="19050">
              <a:solidFill>
                <a:schemeClr val="tx1">
                  <a:lumMod val="75000"/>
                  <a:lumOff val="2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000" dirty="0" smtClean="0">
                  <a:solidFill>
                    <a:schemeClr val="tx1"/>
                  </a:solidFill>
                  <a:latin typeface="Courier" charset="0"/>
                  <a:ea typeface="Courier" charset="0"/>
                  <a:cs typeface="Courier" charset="0"/>
                </a:rPr>
                <a:t>Time</a:t>
              </a:r>
              <a:endParaRPr lang="en-US" sz="1000" dirty="0">
                <a:solidFill>
                  <a:schemeClr val="tx1"/>
                </a:solidFill>
                <a:latin typeface="Courier" charset="0"/>
                <a:ea typeface="Courier" charset="0"/>
                <a:cs typeface="Courier" charset="0"/>
              </a:endParaRPr>
            </a:p>
          </p:txBody>
        </p:sp>
      </p:grpSp>
      <p:grpSp>
        <p:nvGrpSpPr>
          <p:cNvPr id="51" name="Group 50"/>
          <p:cNvGrpSpPr/>
          <p:nvPr/>
        </p:nvGrpSpPr>
        <p:grpSpPr>
          <a:xfrm>
            <a:off x="1045436" y="3809972"/>
            <a:ext cx="3292366" cy="268984"/>
            <a:chOff x="3226676" y="2256310"/>
            <a:chExt cx="5827987" cy="502375"/>
          </a:xfrm>
          <a:solidFill>
            <a:schemeClr val="accent5">
              <a:lumMod val="40000"/>
              <a:lumOff val="60000"/>
            </a:schemeClr>
          </a:solidFill>
        </p:grpSpPr>
        <p:sp>
          <p:nvSpPr>
            <p:cNvPr id="52" name="Rectangle 51"/>
            <p:cNvSpPr/>
            <p:nvPr/>
          </p:nvSpPr>
          <p:spPr>
            <a:xfrm>
              <a:off x="4204139" y="2256310"/>
              <a:ext cx="1878724" cy="495464"/>
            </a:xfrm>
            <a:prstGeom prst="rect">
              <a:avLst/>
            </a:prstGeom>
            <a:grpFill/>
            <a:ln w="19050">
              <a:solidFill>
                <a:schemeClr val="tx1">
                  <a:lumMod val="75000"/>
                  <a:lumOff val="2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000" dirty="0" smtClean="0">
                  <a:solidFill>
                    <a:schemeClr val="tx1"/>
                  </a:solidFill>
                  <a:latin typeface="Courier" charset="0"/>
                  <a:ea typeface="Courier" charset="0"/>
                  <a:cs typeface="Courier" charset="0"/>
                </a:rPr>
                <a:t>Random</a:t>
              </a:r>
              <a:endParaRPr lang="en-US" sz="1000" dirty="0">
                <a:solidFill>
                  <a:schemeClr val="tx1"/>
                </a:solidFill>
                <a:latin typeface="Courier" charset="0"/>
                <a:ea typeface="Courier" charset="0"/>
                <a:cs typeface="Courier" charset="0"/>
              </a:endParaRPr>
            </a:p>
          </p:txBody>
        </p:sp>
        <p:sp>
          <p:nvSpPr>
            <p:cNvPr id="53" name="Rectangle 52"/>
            <p:cNvSpPr/>
            <p:nvPr/>
          </p:nvSpPr>
          <p:spPr>
            <a:xfrm>
              <a:off x="6193222" y="2263221"/>
              <a:ext cx="2861441" cy="495464"/>
            </a:xfrm>
            <a:prstGeom prst="rect">
              <a:avLst/>
            </a:prstGeom>
            <a:grpFill/>
            <a:ln w="19050">
              <a:solidFill>
                <a:schemeClr val="tx1">
                  <a:lumMod val="75000"/>
                  <a:lumOff val="2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000" dirty="0" err="1" smtClean="0">
                  <a:solidFill>
                    <a:schemeClr val="tx1"/>
                  </a:solidFill>
                  <a:latin typeface="Courier" charset="0"/>
                  <a:ea typeface="Courier" charset="0"/>
                  <a:cs typeface="Courier" charset="0"/>
                </a:rPr>
                <a:t>clientKeyExchange</a:t>
              </a:r>
              <a:endParaRPr lang="en-US" sz="1000" dirty="0">
                <a:solidFill>
                  <a:schemeClr val="tx1"/>
                </a:solidFill>
                <a:latin typeface="Courier" charset="0"/>
                <a:ea typeface="Courier" charset="0"/>
                <a:cs typeface="Courier" charset="0"/>
              </a:endParaRPr>
            </a:p>
          </p:txBody>
        </p:sp>
        <p:sp>
          <p:nvSpPr>
            <p:cNvPr id="54" name="Rectangle 53"/>
            <p:cNvSpPr/>
            <p:nvPr/>
          </p:nvSpPr>
          <p:spPr>
            <a:xfrm>
              <a:off x="3226676" y="2256310"/>
              <a:ext cx="867104" cy="495464"/>
            </a:xfrm>
            <a:prstGeom prst="rect">
              <a:avLst/>
            </a:prstGeom>
            <a:grpFill/>
            <a:ln w="19050">
              <a:solidFill>
                <a:schemeClr val="tx1">
                  <a:lumMod val="75000"/>
                  <a:lumOff val="2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000" dirty="0" smtClean="0">
                  <a:solidFill>
                    <a:schemeClr val="tx1"/>
                  </a:solidFill>
                  <a:latin typeface="Courier" charset="0"/>
                  <a:ea typeface="Courier" charset="0"/>
                  <a:cs typeface="Courier" charset="0"/>
                </a:rPr>
                <a:t>Time</a:t>
              </a:r>
              <a:endParaRPr lang="en-US" sz="1000" dirty="0">
                <a:solidFill>
                  <a:schemeClr val="tx1"/>
                </a:solidFill>
                <a:latin typeface="Courier" charset="0"/>
                <a:ea typeface="Courier" charset="0"/>
                <a:cs typeface="Courier" charset="0"/>
              </a:endParaRPr>
            </a:p>
          </p:txBody>
        </p:sp>
      </p:grpSp>
      <p:grpSp>
        <p:nvGrpSpPr>
          <p:cNvPr id="55" name="Group 54"/>
          <p:cNvGrpSpPr/>
          <p:nvPr/>
        </p:nvGrpSpPr>
        <p:grpSpPr>
          <a:xfrm>
            <a:off x="4654085" y="3809972"/>
            <a:ext cx="3292366" cy="268984"/>
            <a:chOff x="3226676" y="2256310"/>
            <a:chExt cx="5827987" cy="502375"/>
          </a:xfrm>
          <a:noFill/>
        </p:grpSpPr>
        <p:sp>
          <p:nvSpPr>
            <p:cNvPr id="56" name="Rectangle 55"/>
            <p:cNvSpPr/>
            <p:nvPr/>
          </p:nvSpPr>
          <p:spPr>
            <a:xfrm>
              <a:off x="4204139" y="2256310"/>
              <a:ext cx="1878724" cy="495464"/>
            </a:xfrm>
            <a:prstGeom prst="rect">
              <a:avLst/>
            </a:prstGeom>
            <a:grpFill/>
            <a:ln w="19050">
              <a:solidFill>
                <a:schemeClr val="tx1">
                  <a:lumMod val="75000"/>
                  <a:lumOff val="2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000" dirty="0" smtClean="0">
                  <a:solidFill>
                    <a:schemeClr val="tx1"/>
                  </a:solidFill>
                  <a:latin typeface="Courier" charset="0"/>
                  <a:ea typeface="Courier" charset="0"/>
                  <a:cs typeface="Courier" charset="0"/>
                </a:rPr>
                <a:t>Random</a:t>
              </a:r>
              <a:endParaRPr lang="en-US" sz="1000" dirty="0">
                <a:solidFill>
                  <a:schemeClr val="tx1"/>
                </a:solidFill>
                <a:latin typeface="Courier" charset="0"/>
                <a:ea typeface="Courier" charset="0"/>
                <a:cs typeface="Courier" charset="0"/>
              </a:endParaRPr>
            </a:p>
          </p:txBody>
        </p:sp>
        <p:sp>
          <p:nvSpPr>
            <p:cNvPr id="57" name="Rectangle 56"/>
            <p:cNvSpPr/>
            <p:nvPr/>
          </p:nvSpPr>
          <p:spPr>
            <a:xfrm>
              <a:off x="6193222" y="2263221"/>
              <a:ext cx="2861441" cy="495464"/>
            </a:xfrm>
            <a:prstGeom prst="rect">
              <a:avLst/>
            </a:prstGeom>
            <a:grpFill/>
            <a:ln w="19050">
              <a:solidFill>
                <a:schemeClr val="tx1">
                  <a:lumMod val="75000"/>
                  <a:lumOff val="2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000" dirty="0" err="1" smtClean="0">
                  <a:solidFill>
                    <a:schemeClr val="tx1"/>
                  </a:solidFill>
                  <a:latin typeface="Courier" charset="0"/>
                  <a:ea typeface="Courier" charset="0"/>
                  <a:cs typeface="Courier" charset="0"/>
                </a:rPr>
                <a:t>clientKeyExchange</a:t>
              </a:r>
              <a:endParaRPr lang="en-US" sz="1000" dirty="0">
                <a:solidFill>
                  <a:schemeClr val="tx1"/>
                </a:solidFill>
                <a:latin typeface="Courier" charset="0"/>
                <a:ea typeface="Courier" charset="0"/>
                <a:cs typeface="Courier" charset="0"/>
              </a:endParaRPr>
            </a:p>
          </p:txBody>
        </p:sp>
        <p:sp>
          <p:nvSpPr>
            <p:cNvPr id="58" name="Rectangle 57"/>
            <p:cNvSpPr/>
            <p:nvPr/>
          </p:nvSpPr>
          <p:spPr>
            <a:xfrm>
              <a:off x="3226676" y="2256310"/>
              <a:ext cx="867104" cy="495464"/>
            </a:xfrm>
            <a:prstGeom prst="rect">
              <a:avLst/>
            </a:prstGeom>
            <a:grpFill/>
            <a:ln w="19050">
              <a:solidFill>
                <a:schemeClr val="tx1">
                  <a:lumMod val="75000"/>
                  <a:lumOff val="2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000" dirty="0" smtClean="0">
                  <a:solidFill>
                    <a:schemeClr val="tx1"/>
                  </a:solidFill>
                  <a:latin typeface="Courier" charset="0"/>
                  <a:ea typeface="Courier" charset="0"/>
                  <a:cs typeface="Courier" charset="0"/>
                </a:rPr>
                <a:t>Time</a:t>
              </a:r>
              <a:endParaRPr lang="en-US" sz="1000" dirty="0">
                <a:solidFill>
                  <a:schemeClr val="tx1"/>
                </a:solidFill>
                <a:latin typeface="Courier" charset="0"/>
                <a:ea typeface="Courier" charset="0"/>
                <a:cs typeface="Courier" charset="0"/>
              </a:endParaRPr>
            </a:p>
          </p:txBody>
        </p:sp>
      </p:grpSp>
      <p:grpSp>
        <p:nvGrpSpPr>
          <p:cNvPr id="59" name="Group 58"/>
          <p:cNvGrpSpPr/>
          <p:nvPr/>
        </p:nvGrpSpPr>
        <p:grpSpPr>
          <a:xfrm>
            <a:off x="8262734" y="3809972"/>
            <a:ext cx="3292366" cy="268984"/>
            <a:chOff x="3226676" y="2256310"/>
            <a:chExt cx="5827987" cy="502375"/>
          </a:xfrm>
          <a:noFill/>
        </p:grpSpPr>
        <p:sp>
          <p:nvSpPr>
            <p:cNvPr id="60" name="Rectangle 59"/>
            <p:cNvSpPr/>
            <p:nvPr/>
          </p:nvSpPr>
          <p:spPr>
            <a:xfrm>
              <a:off x="4204139" y="2256310"/>
              <a:ext cx="1878724" cy="495464"/>
            </a:xfrm>
            <a:prstGeom prst="rect">
              <a:avLst/>
            </a:prstGeom>
            <a:grpFill/>
            <a:ln w="19050">
              <a:solidFill>
                <a:schemeClr val="tx1">
                  <a:lumMod val="75000"/>
                  <a:lumOff val="2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000" dirty="0" smtClean="0">
                  <a:solidFill>
                    <a:schemeClr val="tx1"/>
                  </a:solidFill>
                  <a:latin typeface="Courier" charset="0"/>
                  <a:ea typeface="Courier" charset="0"/>
                  <a:cs typeface="Courier" charset="0"/>
                </a:rPr>
                <a:t>Random</a:t>
              </a:r>
              <a:endParaRPr lang="en-US" sz="1000" dirty="0">
                <a:solidFill>
                  <a:schemeClr val="tx1"/>
                </a:solidFill>
                <a:latin typeface="Courier" charset="0"/>
                <a:ea typeface="Courier" charset="0"/>
                <a:cs typeface="Courier" charset="0"/>
              </a:endParaRPr>
            </a:p>
          </p:txBody>
        </p:sp>
        <p:sp>
          <p:nvSpPr>
            <p:cNvPr id="61" name="Rectangle 60"/>
            <p:cNvSpPr/>
            <p:nvPr/>
          </p:nvSpPr>
          <p:spPr>
            <a:xfrm>
              <a:off x="6193222" y="2263221"/>
              <a:ext cx="2861441" cy="495464"/>
            </a:xfrm>
            <a:prstGeom prst="rect">
              <a:avLst/>
            </a:prstGeom>
            <a:grpFill/>
            <a:ln w="19050">
              <a:solidFill>
                <a:schemeClr val="tx1">
                  <a:lumMod val="75000"/>
                  <a:lumOff val="2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000" dirty="0" err="1" smtClean="0">
                  <a:solidFill>
                    <a:schemeClr val="tx1"/>
                  </a:solidFill>
                  <a:latin typeface="Courier" charset="0"/>
                  <a:ea typeface="Courier" charset="0"/>
                  <a:cs typeface="Courier" charset="0"/>
                </a:rPr>
                <a:t>clientKeyExchange</a:t>
              </a:r>
              <a:endParaRPr lang="en-US" sz="1000" dirty="0">
                <a:solidFill>
                  <a:schemeClr val="tx1"/>
                </a:solidFill>
                <a:latin typeface="Courier" charset="0"/>
                <a:ea typeface="Courier" charset="0"/>
                <a:cs typeface="Courier" charset="0"/>
              </a:endParaRPr>
            </a:p>
          </p:txBody>
        </p:sp>
        <p:sp>
          <p:nvSpPr>
            <p:cNvPr id="62" name="Rectangle 61"/>
            <p:cNvSpPr/>
            <p:nvPr/>
          </p:nvSpPr>
          <p:spPr>
            <a:xfrm>
              <a:off x="3226676" y="2256310"/>
              <a:ext cx="867104" cy="495464"/>
            </a:xfrm>
            <a:prstGeom prst="rect">
              <a:avLst/>
            </a:prstGeom>
            <a:grpFill/>
            <a:ln w="19050">
              <a:solidFill>
                <a:schemeClr val="tx1">
                  <a:lumMod val="75000"/>
                  <a:lumOff val="2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000" dirty="0" smtClean="0">
                  <a:solidFill>
                    <a:schemeClr val="tx1"/>
                  </a:solidFill>
                  <a:latin typeface="Courier" charset="0"/>
                  <a:ea typeface="Courier" charset="0"/>
                  <a:cs typeface="Courier" charset="0"/>
                </a:rPr>
                <a:t>Time</a:t>
              </a:r>
              <a:endParaRPr lang="en-US" sz="1000" dirty="0">
                <a:solidFill>
                  <a:schemeClr val="tx1"/>
                </a:solidFill>
                <a:latin typeface="Courier" charset="0"/>
                <a:ea typeface="Courier" charset="0"/>
                <a:cs typeface="Courier" charset="0"/>
              </a:endParaRPr>
            </a:p>
          </p:txBody>
        </p:sp>
      </p:grpSp>
      <p:grpSp>
        <p:nvGrpSpPr>
          <p:cNvPr id="63" name="Group 62"/>
          <p:cNvGrpSpPr/>
          <p:nvPr/>
        </p:nvGrpSpPr>
        <p:grpSpPr>
          <a:xfrm>
            <a:off x="1045436" y="4374341"/>
            <a:ext cx="3292366" cy="268984"/>
            <a:chOff x="3226676" y="2256310"/>
            <a:chExt cx="5827987" cy="502375"/>
          </a:xfrm>
          <a:solidFill>
            <a:schemeClr val="accent5">
              <a:lumMod val="40000"/>
              <a:lumOff val="60000"/>
            </a:schemeClr>
          </a:solidFill>
        </p:grpSpPr>
        <p:sp>
          <p:nvSpPr>
            <p:cNvPr id="64" name="Rectangle 63"/>
            <p:cNvSpPr/>
            <p:nvPr/>
          </p:nvSpPr>
          <p:spPr>
            <a:xfrm>
              <a:off x="4204139" y="2256310"/>
              <a:ext cx="1878724" cy="495464"/>
            </a:xfrm>
            <a:prstGeom prst="rect">
              <a:avLst/>
            </a:prstGeom>
            <a:grpFill/>
            <a:ln w="19050">
              <a:solidFill>
                <a:schemeClr val="tx1">
                  <a:lumMod val="75000"/>
                  <a:lumOff val="2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000" dirty="0" smtClean="0">
                  <a:solidFill>
                    <a:schemeClr val="tx1"/>
                  </a:solidFill>
                  <a:latin typeface="Courier" charset="0"/>
                  <a:ea typeface="Courier" charset="0"/>
                  <a:cs typeface="Courier" charset="0"/>
                </a:rPr>
                <a:t>Random</a:t>
              </a:r>
              <a:endParaRPr lang="en-US" sz="1000" dirty="0">
                <a:solidFill>
                  <a:schemeClr val="tx1"/>
                </a:solidFill>
                <a:latin typeface="Courier" charset="0"/>
                <a:ea typeface="Courier" charset="0"/>
                <a:cs typeface="Courier" charset="0"/>
              </a:endParaRPr>
            </a:p>
          </p:txBody>
        </p:sp>
        <p:sp>
          <p:nvSpPr>
            <p:cNvPr id="65" name="Rectangle 64"/>
            <p:cNvSpPr/>
            <p:nvPr/>
          </p:nvSpPr>
          <p:spPr>
            <a:xfrm>
              <a:off x="6193222" y="2263221"/>
              <a:ext cx="2861441" cy="495464"/>
            </a:xfrm>
            <a:prstGeom prst="rect">
              <a:avLst/>
            </a:prstGeom>
            <a:grpFill/>
            <a:ln w="19050">
              <a:solidFill>
                <a:schemeClr val="tx1">
                  <a:lumMod val="75000"/>
                  <a:lumOff val="2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000" dirty="0" err="1" smtClean="0">
                  <a:solidFill>
                    <a:schemeClr val="tx1"/>
                  </a:solidFill>
                  <a:latin typeface="Courier" charset="0"/>
                  <a:ea typeface="Courier" charset="0"/>
                  <a:cs typeface="Courier" charset="0"/>
                </a:rPr>
                <a:t>clientKeyExchange</a:t>
              </a:r>
              <a:endParaRPr lang="en-US" sz="1000" dirty="0">
                <a:solidFill>
                  <a:schemeClr val="tx1"/>
                </a:solidFill>
                <a:latin typeface="Courier" charset="0"/>
                <a:ea typeface="Courier" charset="0"/>
                <a:cs typeface="Courier" charset="0"/>
              </a:endParaRPr>
            </a:p>
          </p:txBody>
        </p:sp>
        <p:sp>
          <p:nvSpPr>
            <p:cNvPr id="66" name="Rectangle 65"/>
            <p:cNvSpPr/>
            <p:nvPr/>
          </p:nvSpPr>
          <p:spPr>
            <a:xfrm>
              <a:off x="3226676" y="2256310"/>
              <a:ext cx="867104" cy="495464"/>
            </a:xfrm>
            <a:prstGeom prst="rect">
              <a:avLst/>
            </a:prstGeom>
            <a:grpFill/>
            <a:ln w="19050">
              <a:solidFill>
                <a:schemeClr val="tx1">
                  <a:lumMod val="75000"/>
                  <a:lumOff val="2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000" dirty="0" smtClean="0">
                  <a:solidFill>
                    <a:schemeClr val="tx1"/>
                  </a:solidFill>
                  <a:latin typeface="Courier" charset="0"/>
                  <a:ea typeface="Courier" charset="0"/>
                  <a:cs typeface="Courier" charset="0"/>
                </a:rPr>
                <a:t>Time</a:t>
              </a:r>
              <a:endParaRPr lang="en-US" sz="1000" dirty="0">
                <a:solidFill>
                  <a:schemeClr val="tx1"/>
                </a:solidFill>
                <a:latin typeface="Courier" charset="0"/>
                <a:ea typeface="Courier" charset="0"/>
                <a:cs typeface="Courier" charset="0"/>
              </a:endParaRPr>
            </a:p>
          </p:txBody>
        </p:sp>
      </p:grpSp>
      <p:grpSp>
        <p:nvGrpSpPr>
          <p:cNvPr id="67" name="Group 66"/>
          <p:cNvGrpSpPr/>
          <p:nvPr/>
        </p:nvGrpSpPr>
        <p:grpSpPr>
          <a:xfrm>
            <a:off x="4654085" y="4374341"/>
            <a:ext cx="3292366" cy="268984"/>
            <a:chOff x="3226676" y="2256310"/>
            <a:chExt cx="5827987" cy="502375"/>
          </a:xfrm>
          <a:noFill/>
        </p:grpSpPr>
        <p:sp>
          <p:nvSpPr>
            <p:cNvPr id="68" name="Rectangle 67"/>
            <p:cNvSpPr/>
            <p:nvPr/>
          </p:nvSpPr>
          <p:spPr>
            <a:xfrm>
              <a:off x="4204139" y="2256310"/>
              <a:ext cx="1878724" cy="495464"/>
            </a:xfrm>
            <a:prstGeom prst="rect">
              <a:avLst/>
            </a:prstGeom>
            <a:grpFill/>
            <a:ln w="19050">
              <a:solidFill>
                <a:schemeClr val="tx1">
                  <a:lumMod val="75000"/>
                  <a:lumOff val="2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000" dirty="0" smtClean="0">
                  <a:solidFill>
                    <a:schemeClr val="tx1"/>
                  </a:solidFill>
                  <a:latin typeface="Courier" charset="0"/>
                  <a:ea typeface="Courier" charset="0"/>
                  <a:cs typeface="Courier" charset="0"/>
                </a:rPr>
                <a:t>Random</a:t>
              </a:r>
              <a:endParaRPr lang="en-US" sz="1000" dirty="0">
                <a:solidFill>
                  <a:schemeClr val="tx1"/>
                </a:solidFill>
                <a:latin typeface="Courier" charset="0"/>
                <a:ea typeface="Courier" charset="0"/>
                <a:cs typeface="Courier" charset="0"/>
              </a:endParaRPr>
            </a:p>
          </p:txBody>
        </p:sp>
        <p:sp>
          <p:nvSpPr>
            <p:cNvPr id="69" name="Rectangle 68"/>
            <p:cNvSpPr/>
            <p:nvPr/>
          </p:nvSpPr>
          <p:spPr>
            <a:xfrm>
              <a:off x="6193222" y="2263221"/>
              <a:ext cx="2861441" cy="495464"/>
            </a:xfrm>
            <a:prstGeom prst="rect">
              <a:avLst/>
            </a:prstGeom>
            <a:grpFill/>
            <a:ln w="19050">
              <a:solidFill>
                <a:schemeClr val="tx1">
                  <a:lumMod val="75000"/>
                  <a:lumOff val="2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000" dirty="0" err="1" smtClean="0">
                  <a:solidFill>
                    <a:schemeClr val="tx1"/>
                  </a:solidFill>
                  <a:latin typeface="Courier" charset="0"/>
                  <a:ea typeface="Courier" charset="0"/>
                  <a:cs typeface="Courier" charset="0"/>
                </a:rPr>
                <a:t>clientKeyExchange</a:t>
              </a:r>
              <a:endParaRPr lang="en-US" sz="1000" dirty="0">
                <a:solidFill>
                  <a:schemeClr val="tx1"/>
                </a:solidFill>
                <a:latin typeface="Courier" charset="0"/>
                <a:ea typeface="Courier" charset="0"/>
                <a:cs typeface="Courier" charset="0"/>
              </a:endParaRPr>
            </a:p>
          </p:txBody>
        </p:sp>
        <p:sp>
          <p:nvSpPr>
            <p:cNvPr id="70" name="Rectangle 69"/>
            <p:cNvSpPr/>
            <p:nvPr/>
          </p:nvSpPr>
          <p:spPr>
            <a:xfrm>
              <a:off x="3226676" y="2256310"/>
              <a:ext cx="867104" cy="495464"/>
            </a:xfrm>
            <a:prstGeom prst="rect">
              <a:avLst/>
            </a:prstGeom>
            <a:grpFill/>
            <a:ln w="19050">
              <a:solidFill>
                <a:schemeClr val="tx1">
                  <a:lumMod val="75000"/>
                  <a:lumOff val="2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000" dirty="0" smtClean="0">
                  <a:solidFill>
                    <a:schemeClr val="tx1"/>
                  </a:solidFill>
                  <a:latin typeface="Courier" charset="0"/>
                  <a:ea typeface="Courier" charset="0"/>
                  <a:cs typeface="Courier" charset="0"/>
                </a:rPr>
                <a:t>Time</a:t>
              </a:r>
              <a:endParaRPr lang="en-US" sz="1000" dirty="0">
                <a:solidFill>
                  <a:schemeClr val="tx1"/>
                </a:solidFill>
                <a:latin typeface="Courier" charset="0"/>
                <a:ea typeface="Courier" charset="0"/>
                <a:cs typeface="Courier" charset="0"/>
              </a:endParaRPr>
            </a:p>
          </p:txBody>
        </p:sp>
      </p:grpSp>
      <p:grpSp>
        <p:nvGrpSpPr>
          <p:cNvPr id="71" name="Group 70"/>
          <p:cNvGrpSpPr/>
          <p:nvPr/>
        </p:nvGrpSpPr>
        <p:grpSpPr>
          <a:xfrm>
            <a:off x="8262734" y="4374341"/>
            <a:ext cx="3292366" cy="268984"/>
            <a:chOff x="3226676" y="2256310"/>
            <a:chExt cx="5827987" cy="502375"/>
          </a:xfrm>
        </p:grpSpPr>
        <p:sp>
          <p:nvSpPr>
            <p:cNvPr id="72" name="Rectangle 71"/>
            <p:cNvSpPr/>
            <p:nvPr/>
          </p:nvSpPr>
          <p:spPr>
            <a:xfrm>
              <a:off x="4204139" y="2256310"/>
              <a:ext cx="1878724" cy="495464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 w="19050">
              <a:solidFill>
                <a:schemeClr val="tx1">
                  <a:lumMod val="75000"/>
                  <a:lumOff val="2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000" dirty="0" smtClean="0">
                  <a:solidFill>
                    <a:schemeClr val="tx1"/>
                  </a:solidFill>
                  <a:latin typeface="Courier" charset="0"/>
                  <a:ea typeface="Courier" charset="0"/>
                  <a:cs typeface="Courier" charset="0"/>
                </a:rPr>
                <a:t>Random</a:t>
              </a:r>
              <a:endParaRPr lang="en-US" sz="1000" dirty="0">
                <a:solidFill>
                  <a:schemeClr val="tx1"/>
                </a:solidFill>
                <a:latin typeface="Courier" charset="0"/>
                <a:ea typeface="Courier" charset="0"/>
                <a:cs typeface="Courier" charset="0"/>
              </a:endParaRPr>
            </a:p>
          </p:txBody>
        </p:sp>
        <p:sp>
          <p:nvSpPr>
            <p:cNvPr id="73" name="Rectangle 72"/>
            <p:cNvSpPr/>
            <p:nvPr/>
          </p:nvSpPr>
          <p:spPr>
            <a:xfrm>
              <a:off x="6193222" y="2263221"/>
              <a:ext cx="2861441" cy="495464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19050">
              <a:solidFill>
                <a:schemeClr val="tx1">
                  <a:lumMod val="75000"/>
                  <a:lumOff val="2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000" dirty="0" err="1" smtClean="0">
                  <a:solidFill>
                    <a:schemeClr val="tx1"/>
                  </a:solidFill>
                  <a:latin typeface="Courier" charset="0"/>
                  <a:ea typeface="Courier" charset="0"/>
                  <a:cs typeface="Courier" charset="0"/>
                </a:rPr>
                <a:t>clientKeyExchange</a:t>
              </a:r>
              <a:endParaRPr lang="en-US" sz="1000" dirty="0">
                <a:solidFill>
                  <a:schemeClr val="tx1"/>
                </a:solidFill>
                <a:latin typeface="Courier" charset="0"/>
                <a:ea typeface="Courier" charset="0"/>
                <a:cs typeface="Courier" charset="0"/>
              </a:endParaRPr>
            </a:p>
          </p:txBody>
        </p:sp>
        <p:sp>
          <p:nvSpPr>
            <p:cNvPr id="74" name="Rectangle 73"/>
            <p:cNvSpPr/>
            <p:nvPr/>
          </p:nvSpPr>
          <p:spPr>
            <a:xfrm>
              <a:off x="3226676" y="2256310"/>
              <a:ext cx="867104" cy="495464"/>
            </a:xfrm>
            <a:prstGeom prst="rect">
              <a:avLst/>
            </a:prstGeom>
            <a:noFill/>
            <a:ln w="19050">
              <a:solidFill>
                <a:schemeClr val="tx1">
                  <a:lumMod val="75000"/>
                  <a:lumOff val="2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000" dirty="0" smtClean="0">
                  <a:solidFill>
                    <a:schemeClr val="tx1"/>
                  </a:solidFill>
                  <a:latin typeface="Courier" charset="0"/>
                  <a:ea typeface="Courier" charset="0"/>
                  <a:cs typeface="Courier" charset="0"/>
                </a:rPr>
                <a:t>Time</a:t>
              </a:r>
              <a:endParaRPr lang="en-US" sz="1000" dirty="0">
                <a:solidFill>
                  <a:schemeClr val="tx1"/>
                </a:solidFill>
                <a:latin typeface="Courier" charset="0"/>
                <a:ea typeface="Courier" charset="0"/>
                <a:cs typeface="Courier" charset="0"/>
              </a:endParaRPr>
            </a:p>
          </p:txBody>
        </p:sp>
      </p:grpSp>
      <p:grpSp>
        <p:nvGrpSpPr>
          <p:cNvPr id="75" name="Group 74"/>
          <p:cNvGrpSpPr/>
          <p:nvPr/>
        </p:nvGrpSpPr>
        <p:grpSpPr>
          <a:xfrm>
            <a:off x="1042468" y="4938710"/>
            <a:ext cx="3292366" cy="268984"/>
            <a:chOff x="3226676" y="2256310"/>
            <a:chExt cx="5827987" cy="502375"/>
          </a:xfrm>
          <a:solidFill>
            <a:schemeClr val="accent5">
              <a:lumMod val="40000"/>
              <a:lumOff val="60000"/>
            </a:schemeClr>
          </a:solidFill>
        </p:grpSpPr>
        <p:sp>
          <p:nvSpPr>
            <p:cNvPr id="76" name="Rectangle 75"/>
            <p:cNvSpPr/>
            <p:nvPr/>
          </p:nvSpPr>
          <p:spPr>
            <a:xfrm>
              <a:off x="4204139" y="2256310"/>
              <a:ext cx="1878724" cy="495464"/>
            </a:xfrm>
            <a:prstGeom prst="rect">
              <a:avLst/>
            </a:prstGeom>
            <a:grpFill/>
            <a:ln w="19050">
              <a:solidFill>
                <a:schemeClr val="tx1">
                  <a:lumMod val="75000"/>
                  <a:lumOff val="2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000" dirty="0" smtClean="0">
                  <a:solidFill>
                    <a:schemeClr val="tx1"/>
                  </a:solidFill>
                  <a:latin typeface="Courier" charset="0"/>
                  <a:ea typeface="Courier" charset="0"/>
                  <a:cs typeface="Courier" charset="0"/>
                </a:rPr>
                <a:t>Random</a:t>
              </a:r>
              <a:endParaRPr lang="en-US" sz="1000" dirty="0">
                <a:solidFill>
                  <a:schemeClr val="tx1"/>
                </a:solidFill>
                <a:latin typeface="Courier" charset="0"/>
                <a:ea typeface="Courier" charset="0"/>
                <a:cs typeface="Courier" charset="0"/>
              </a:endParaRPr>
            </a:p>
          </p:txBody>
        </p:sp>
        <p:sp>
          <p:nvSpPr>
            <p:cNvPr id="77" name="Rectangle 76"/>
            <p:cNvSpPr/>
            <p:nvPr/>
          </p:nvSpPr>
          <p:spPr>
            <a:xfrm>
              <a:off x="6193222" y="2263221"/>
              <a:ext cx="2861441" cy="495464"/>
            </a:xfrm>
            <a:prstGeom prst="rect">
              <a:avLst/>
            </a:prstGeom>
            <a:grpFill/>
            <a:ln w="19050">
              <a:solidFill>
                <a:schemeClr val="tx1">
                  <a:lumMod val="75000"/>
                  <a:lumOff val="2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000" dirty="0" err="1" smtClean="0">
                  <a:solidFill>
                    <a:schemeClr val="tx1"/>
                  </a:solidFill>
                  <a:latin typeface="Courier" charset="0"/>
                  <a:ea typeface="Courier" charset="0"/>
                  <a:cs typeface="Courier" charset="0"/>
                </a:rPr>
                <a:t>clientKeyExchange</a:t>
              </a:r>
              <a:endParaRPr lang="en-US" sz="1000" dirty="0">
                <a:solidFill>
                  <a:schemeClr val="tx1"/>
                </a:solidFill>
                <a:latin typeface="Courier" charset="0"/>
                <a:ea typeface="Courier" charset="0"/>
                <a:cs typeface="Courier" charset="0"/>
              </a:endParaRPr>
            </a:p>
          </p:txBody>
        </p:sp>
        <p:sp>
          <p:nvSpPr>
            <p:cNvPr id="78" name="Rectangle 77"/>
            <p:cNvSpPr/>
            <p:nvPr/>
          </p:nvSpPr>
          <p:spPr>
            <a:xfrm>
              <a:off x="3226676" y="2256310"/>
              <a:ext cx="867104" cy="495464"/>
            </a:xfrm>
            <a:prstGeom prst="rect">
              <a:avLst/>
            </a:prstGeom>
            <a:grpFill/>
            <a:ln w="19050">
              <a:solidFill>
                <a:schemeClr val="tx1">
                  <a:lumMod val="75000"/>
                  <a:lumOff val="2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000" dirty="0" smtClean="0">
                  <a:solidFill>
                    <a:schemeClr val="tx1"/>
                  </a:solidFill>
                  <a:latin typeface="Courier" charset="0"/>
                  <a:ea typeface="Courier" charset="0"/>
                  <a:cs typeface="Courier" charset="0"/>
                </a:rPr>
                <a:t>Time</a:t>
              </a:r>
              <a:endParaRPr lang="en-US" sz="1000" dirty="0">
                <a:solidFill>
                  <a:schemeClr val="tx1"/>
                </a:solidFill>
                <a:latin typeface="Courier" charset="0"/>
                <a:ea typeface="Courier" charset="0"/>
                <a:cs typeface="Courier" charset="0"/>
              </a:endParaRPr>
            </a:p>
          </p:txBody>
        </p:sp>
      </p:grpSp>
      <p:grpSp>
        <p:nvGrpSpPr>
          <p:cNvPr id="79" name="Group 78"/>
          <p:cNvGrpSpPr/>
          <p:nvPr/>
        </p:nvGrpSpPr>
        <p:grpSpPr>
          <a:xfrm>
            <a:off x="4651117" y="4938710"/>
            <a:ext cx="3292366" cy="268984"/>
            <a:chOff x="3226676" y="2256310"/>
            <a:chExt cx="5827987" cy="502375"/>
          </a:xfrm>
          <a:noFill/>
        </p:grpSpPr>
        <p:sp>
          <p:nvSpPr>
            <p:cNvPr id="80" name="Rectangle 79"/>
            <p:cNvSpPr/>
            <p:nvPr/>
          </p:nvSpPr>
          <p:spPr>
            <a:xfrm>
              <a:off x="4204139" y="2256310"/>
              <a:ext cx="1878724" cy="495464"/>
            </a:xfrm>
            <a:prstGeom prst="rect">
              <a:avLst/>
            </a:prstGeom>
            <a:grpFill/>
            <a:ln w="19050">
              <a:solidFill>
                <a:schemeClr val="tx1">
                  <a:lumMod val="75000"/>
                  <a:lumOff val="2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000" dirty="0" smtClean="0">
                  <a:solidFill>
                    <a:schemeClr val="tx1"/>
                  </a:solidFill>
                  <a:latin typeface="Courier" charset="0"/>
                  <a:ea typeface="Courier" charset="0"/>
                  <a:cs typeface="Courier" charset="0"/>
                </a:rPr>
                <a:t>Random</a:t>
              </a:r>
              <a:endParaRPr lang="en-US" sz="1000" dirty="0">
                <a:solidFill>
                  <a:schemeClr val="tx1"/>
                </a:solidFill>
                <a:latin typeface="Courier" charset="0"/>
                <a:ea typeface="Courier" charset="0"/>
                <a:cs typeface="Courier" charset="0"/>
              </a:endParaRPr>
            </a:p>
          </p:txBody>
        </p:sp>
        <p:sp>
          <p:nvSpPr>
            <p:cNvPr id="81" name="Rectangle 80"/>
            <p:cNvSpPr/>
            <p:nvPr/>
          </p:nvSpPr>
          <p:spPr>
            <a:xfrm>
              <a:off x="6193222" y="2263221"/>
              <a:ext cx="2861441" cy="495464"/>
            </a:xfrm>
            <a:prstGeom prst="rect">
              <a:avLst/>
            </a:prstGeom>
            <a:grpFill/>
            <a:ln w="19050">
              <a:solidFill>
                <a:schemeClr val="tx1">
                  <a:lumMod val="75000"/>
                  <a:lumOff val="2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000" dirty="0" err="1" smtClean="0">
                  <a:solidFill>
                    <a:schemeClr val="tx1"/>
                  </a:solidFill>
                  <a:latin typeface="Courier" charset="0"/>
                  <a:ea typeface="Courier" charset="0"/>
                  <a:cs typeface="Courier" charset="0"/>
                </a:rPr>
                <a:t>clientKeyExchange</a:t>
              </a:r>
              <a:endParaRPr lang="en-US" sz="1000" dirty="0">
                <a:solidFill>
                  <a:schemeClr val="tx1"/>
                </a:solidFill>
                <a:latin typeface="Courier" charset="0"/>
                <a:ea typeface="Courier" charset="0"/>
                <a:cs typeface="Courier" charset="0"/>
              </a:endParaRPr>
            </a:p>
          </p:txBody>
        </p:sp>
        <p:sp>
          <p:nvSpPr>
            <p:cNvPr id="82" name="Rectangle 81"/>
            <p:cNvSpPr/>
            <p:nvPr/>
          </p:nvSpPr>
          <p:spPr>
            <a:xfrm>
              <a:off x="3226676" y="2256310"/>
              <a:ext cx="867104" cy="495464"/>
            </a:xfrm>
            <a:prstGeom prst="rect">
              <a:avLst/>
            </a:prstGeom>
            <a:grpFill/>
            <a:ln w="19050">
              <a:solidFill>
                <a:schemeClr val="tx1">
                  <a:lumMod val="75000"/>
                  <a:lumOff val="2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000" dirty="0" smtClean="0">
                  <a:solidFill>
                    <a:schemeClr val="tx1"/>
                  </a:solidFill>
                  <a:latin typeface="Courier" charset="0"/>
                  <a:ea typeface="Courier" charset="0"/>
                  <a:cs typeface="Courier" charset="0"/>
                </a:rPr>
                <a:t>Time</a:t>
              </a:r>
              <a:endParaRPr lang="en-US" sz="1000" dirty="0">
                <a:solidFill>
                  <a:schemeClr val="tx1"/>
                </a:solidFill>
                <a:latin typeface="Courier" charset="0"/>
                <a:ea typeface="Courier" charset="0"/>
                <a:cs typeface="Courier" charset="0"/>
              </a:endParaRPr>
            </a:p>
          </p:txBody>
        </p:sp>
      </p:grpSp>
      <p:grpSp>
        <p:nvGrpSpPr>
          <p:cNvPr id="83" name="Group 82"/>
          <p:cNvGrpSpPr/>
          <p:nvPr/>
        </p:nvGrpSpPr>
        <p:grpSpPr>
          <a:xfrm>
            <a:off x="8259766" y="4938710"/>
            <a:ext cx="3292366" cy="268984"/>
            <a:chOff x="3226676" y="2256310"/>
            <a:chExt cx="5827987" cy="502375"/>
          </a:xfrm>
          <a:noFill/>
        </p:grpSpPr>
        <p:sp>
          <p:nvSpPr>
            <p:cNvPr id="84" name="Rectangle 83"/>
            <p:cNvSpPr/>
            <p:nvPr/>
          </p:nvSpPr>
          <p:spPr>
            <a:xfrm>
              <a:off x="4204139" y="2256310"/>
              <a:ext cx="1878724" cy="495464"/>
            </a:xfrm>
            <a:prstGeom prst="rect">
              <a:avLst/>
            </a:prstGeom>
            <a:grpFill/>
            <a:ln w="19050">
              <a:solidFill>
                <a:schemeClr val="tx1">
                  <a:lumMod val="75000"/>
                  <a:lumOff val="2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000" dirty="0" smtClean="0">
                  <a:solidFill>
                    <a:schemeClr val="tx1"/>
                  </a:solidFill>
                  <a:latin typeface="Courier" charset="0"/>
                  <a:ea typeface="Courier" charset="0"/>
                  <a:cs typeface="Courier" charset="0"/>
                </a:rPr>
                <a:t>Random</a:t>
              </a:r>
              <a:endParaRPr lang="en-US" sz="1000" dirty="0">
                <a:solidFill>
                  <a:schemeClr val="tx1"/>
                </a:solidFill>
                <a:latin typeface="Courier" charset="0"/>
                <a:ea typeface="Courier" charset="0"/>
                <a:cs typeface="Courier" charset="0"/>
              </a:endParaRPr>
            </a:p>
          </p:txBody>
        </p:sp>
        <p:sp>
          <p:nvSpPr>
            <p:cNvPr id="85" name="Rectangle 84"/>
            <p:cNvSpPr/>
            <p:nvPr/>
          </p:nvSpPr>
          <p:spPr>
            <a:xfrm>
              <a:off x="6193222" y="2263221"/>
              <a:ext cx="2861441" cy="495464"/>
            </a:xfrm>
            <a:prstGeom prst="rect">
              <a:avLst/>
            </a:prstGeom>
            <a:grpFill/>
            <a:ln w="19050">
              <a:solidFill>
                <a:schemeClr val="tx1">
                  <a:lumMod val="75000"/>
                  <a:lumOff val="2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000" dirty="0" err="1" smtClean="0">
                  <a:solidFill>
                    <a:schemeClr val="tx1"/>
                  </a:solidFill>
                  <a:latin typeface="Courier" charset="0"/>
                  <a:ea typeface="Courier" charset="0"/>
                  <a:cs typeface="Courier" charset="0"/>
                </a:rPr>
                <a:t>clientKeyExchange</a:t>
              </a:r>
              <a:endParaRPr lang="en-US" sz="1000" dirty="0">
                <a:solidFill>
                  <a:schemeClr val="tx1"/>
                </a:solidFill>
                <a:latin typeface="Courier" charset="0"/>
                <a:ea typeface="Courier" charset="0"/>
                <a:cs typeface="Courier" charset="0"/>
              </a:endParaRPr>
            </a:p>
          </p:txBody>
        </p:sp>
        <p:sp>
          <p:nvSpPr>
            <p:cNvPr id="86" name="Rectangle 85"/>
            <p:cNvSpPr/>
            <p:nvPr/>
          </p:nvSpPr>
          <p:spPr>
            <a:xfrm>
              <a:off x="3226676" y="2256310"/>
              <a:ext cx="867104" cy="495464"/>
            </a:xfrm>
            <a:prstGeom prst="rect">
              <a:avLst/>
            </a:prstGeom>
            <a:grpFill/>
            <a:ln w="19050">
              <a:solidFill>
                <a:schemeClr val="tx1">
                  <a:lumMod val="75000"/>
                  <a:lumOff val="2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000" dirty="0" smtClean="0">
                  <a:solidFill>
                    <a:schemeClr val="tx1"/>
                  </a:solidFill>
                  <a:latin typeface="Courier" charset="0"/>
                  <a:ea typeface="Courier" charset="0"/>
                  <a:cs typeface="Courier" charset="0"/>
                </a:rPr>
                <a:t>Time</a:t>
              </a:r>
              <a:endParaRPr lang="en-US" sz="1000" dirty="0">
                <a:solidFill>
                  <a:schemeClr val="tx1"/>
                </a:solidFill>
                <a:latin typeface="Courier" charset="0"/>
                <a:ea typeface="Courier" charset="0"/>
                <a:cs typeface="Courier" charset="0"/>
              </a:endParaRPr>
            </a:p>
          </p:txBody>
        </p:sp>
      </p:grpSp>
      <p:sp>
        <p:nvSpPr>
          <p:cNvPr id="87" name="TextBox 86"/>
          <p:cNvSpPr txBox="1"/>
          <p:nvPr/>
        </p:nvSpPr>
        <p:spPr>
          <a:xfrm>
            <a:off x="945929" y="1597991"/>
            <a:ext cx="10179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mtClean="0"/>
              <a:t>Aberrant</a:t>
            </a:r>
            <a:endParaRPr lang="en-US"/>
          </a:p>
        </p:txBody>
      </p:sp>
      <p:sp>
        <p:nvSpPr>
          <p:cNvPr id="88" name="TextBox 87"/>
          <p:cNvSpPr txBox="1"/>
          <p:nvPr/>
        </p:nvSpPr>
        <p:spPr>
          <a:xfrm>
            <a:off x="4556232" y="1597991"/>
            <a:ext cx="13731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PRNG failure</a:t>
            </a:r>
            <a:endParaRPr lang="en-US" dirty="0"/>
          </a:p>
        </p:txBody>
      </p:sp>
      <p:sp>
        <p:nvSpPr>
          <p:cNvPr id="89" name="TextBox 88"/>
          <p:cNvSpPr txBox="1"/>
          <p:nvPr/>
        </p:nvSpPr>
        <p:spPr>
          <a:xfrm>
            <a:off x="8259766" y="1568417"/>
            <a:ext cx="7729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MRIFS</a:t>
            </a:r>
            <a:endParaRPr lang="en-US" dirty="0"/>
          </a:p>
        </p:txBody>
      </p:sp>
      <p:cxnSp>
        <p:nvCxnSpPr>
          <p:cNvPr id="90" name="Curved Connector 89"/>
          <p:cNvCxnSpPr>
            <a:stCxn id="20" idx="2"/>
            <a:endCxn id="32" idx="0"/>
          </p:cNvCxnSpPr>
          <p:nvPr/>
        </p:nvCxnSpPr>
        <p:spPr>
          <a:xfrm rot="5400000">
            <a:off x="5591855" y="2530207"/>
            <a:ext cx="299085" cy="2968"/>
          </a:xfrm>
          <a:prstGeom prst="curvedConnector3">
            <a:avLst>
              <a:gd name="adj1" fmla="val 50000"/>
            </a:avLst>
          </a:prstGeom>
          <a:ln w="28575">
            <a:solidFill>
              <a:srgbClr val="FFC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0" name="Curved Connector 99"/>
          <p:cNvCxnSpPr>
            <a:stCxn id="21" idx="2"/>
            <a:endCxn id="33" idx="0"/>
          </p:cNvCxnSpPr>
          <p:nvPr/>
        </p:nvCxnSpPr>
        <p:spPr>
          <a:xfrm rot="5400000">
            <a:off x="6993114" y="2533907"/>
            <a:ext cx="299085" cy="2968"/>
          </a:xfrm>
          <a:prstGeom prst="curvedConnector3">
            <a:avLst>
              <a:gd name="adj1" fmla="val 50000"/>
            </a:avLst>
          </a:prstGeom>
          <a:ln w="28575">
            <a:solidFill>
              <a:srgbClr val="FFC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" name="Curved Connector 102"/>
          <p:cNvCxnSpPr>
            <a:endCxn id="72" idx="0"/>
          </p:cNvCxnSpPr>
          <p:nvPr/>
        </p:nvCxnSpPr>
        <p:spPr>
          <a:xfrm rot="5400000">
            <a:off x="8358021" y="3382948"/>
            <a:ext cx="1978967" cy="3819"/>
          </a:xfrm>
          <a:prstGeom prst="curvedConnector3">
            <a:avLst>
              <a:gd name="adj1" fmla="val 50000"/>
            </a:avLst>
          </a:prstGeom>
          <a:ln w="28575">
            <a:solidFill>
              <a:srgbClr val="FFC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4" name="Curved Connector 103"/>
          <p:cNvCxnSpPr>
            <a:endCxn id="73" idx="0"/>
          </p:cNvCxnSpPr>
          <p:nvPr/>
        </p:nvCxnSpPr>
        <p:spPr>
          <a:xfrm rot="5400000">
            <a:off x="9759279" y="3386647"/>
            <a:ext cx="1978968" cy="3820"/>
          </a:xfrm>
          <a:prstGeom prst="curvedConnector3">
            <a:avLst>
              <a:gd name="adj1" fmla="val 50000"/>
            </a:avLst>
          </a:prstGeom>
          <a:ln w="28575">
            <a:solidFill>
              <a:srgbClr val="FFC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8" name="TextBox 107"/>
          <p:cNvSpPr txBox="1"/>
          <p:nvPr/>
        </p:nvSpPr>
        <p:spPr>
          <a:xfrm>
            <a:off x="8564396" y="5503079"/>
            <a:ext cx="27424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mtClean="0"/>
              <a:t>Addresses may be different</a:t>
            </a:r>
            <a:endParaRPr lang="en-US"/>
          </a:p>
        </p:txBody>
      </p:sp>
      <p:sp>
        <p:nvSpPr>
          <p:cNvPr id="109" name="TextBox 108"/>
          <p:cNvSpPr txBox="1"/>
          <p:nvPr/>
        </p:nvSpPr>
        <p:spPr>
          <a:xfrm>
            <a:off x="5566161" y="5503079"/>
            <a:ext cx="14800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mtClean="0"/>
              <a:t>Same address</a:t>
            </a:r>
            <a:endParaRPr lang="en-US"/>
          </a:p>
        </p:txBody>
      </p:sp>
      <p:cxnSp>
        <p:nvCxnSpPr>
          <p:cNvPr id="112" name="Straight Arrow Connector 111"/>
          <p:cNvCxnSpPr/>
          <p:nvPr/>
        </p:nvCxnSpPr>
        <p:spPr>
          <a:xfrm flipH="1">
            <a:off x="746412" y="2116865"/>
            <a:ext cx="8904" cy="3087129"/>
          </a:xfrm>
          <a:prstGeom prst="straightConnector1">
            <a:avLst/>
          </a:prstGeom>
          <a:ln w="19050">
            <a:solidFill>
              <a:schemeClr val="tx1">
                <a:lumMod val="75000"/>
                <a:lumOff val="2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9" name="TextBox 118"/>
          <p:cNvSpPr txBox="1"/>
          <p:nvPr/>
        </p:nvSpPr>
        <p:spPr>
          <a:xfrm rot="16200000">
            <a:off x="239996" y="3475763"/>
            <a:ext cx="6495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mtClean="0"/>
              <a:t>Time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73573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Observations in the Wild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1/6/2017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PRNG Failures and TLS Vulnerabilities in the Wild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6935B3-3181-124D-8312-E7C438C4D7A4}" type="slidenum">
              <a:rPr lang="en-US" smtClean="0"/>
              <a:t>25</a:t>
            </a:fld>
            <a:endParaRPr lang="en-US"/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66918490"/>
              </p:ext>
            </p:extLst>
          </p:nvPr>
        </p:nvGraphicFramePr>
        <p:xfrm>
          <a:off x="2690648" y="2514600"/>
          <a:ext cx="6810704" cy="182880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3394841"/>
                <a:gridCol w="3415863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Total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28,095,906 TLS</a:t>
                      </a:r>
                      <a:r>
                        <a:rPr lang="en-US" sz="2400" baseline="0" dirty="0" smtClean="0"/>
                        <a:t> sessions</a:t>
                      </a:r>
                      <a:endParaRPr lang="en-US" sz="2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Aberrant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4 instances</a:t>
                      </a:r>
                      <a:endParaRPr lang="en-US" sz="2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PRNG Library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1 instance</a:t>
                      </a:r>
                      <a:endParaRPr lang="en-US" sz="2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VM snapshot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1 instance</a:t>
                      </a:r>
                      <a:endParaRPr lang="en-US" sz="24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3485253" y="5507421"/>
            <a:ext cx="522149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~1000 hosts on two </a:t>
            </a:r>
            <a:r>
              <a:rPr lang="en-US" sz="2400" smtClean="0"/>
              <a:t>enterprise networks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0162296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Observations in VM sandbox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1/6/2017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PRNG Failures and TLS Vulnerabilities in the Wild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6935B3-3181-124D-8312-E7C438C4D7A4}" type="slidenum">
              <a:rPr lang="en-US" smtClean="0"/>
              <a:t>26</a:t>
            </a:fld>
            <a:endParaRPr lang="en-US"/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28929369"/>
              </p:ext>
            </p:extLst>
          </p:nvPr>
        </p:nvGraphicFramePr>
        <p:xfrm>
          <a:off x="1002424" y="1837256"/>
          <a:ext cx="10187152" cy="407924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2444969"/>
                <a:gridCol w="7742183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Malware Family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18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Courier New" charset="0"/>
                        </a:rPr>
                        <a:t>Tescrypt</a:t>
                      </a:r>
                      <a:endParaRPr lang="cs-CZ" sz="1800" b="0" i="0" u="none" strike="noStrike" dirty="0">
                        <a:solidFill>
                          <a:srgbClr val="000000"/>
                        </a:solidFill>
                        <a:effectLst/>
                        <a:latin typeface="Courier New" charset="0"/>
                      </a:endParaRPr>
                    </a:p>
                  </a:txBody>
                  <a:tcPr marL="12700" marR="12700" marT="12700" marB="0"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Malware</a:t>
                      </a:r>
                      <a:r>
                        <a:rPr lang="en-US" sz="1800" baseline="0" dirty="0" smtClean="0"/>
                        <a:t> Sample SHA1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s-I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ourier New" charset="0"/>
                        </a:rPr>
                        <a:t>a099be9de7b1fd4d3038dd396b38fb20902b4ffa</a:t>
                      </a:r>
                    </a:p>
                  </a:txBody>
                  <a:tcPr marL="12700" marR="12700" marT="12700" marB="0" anchor="b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dirty="0" err="1" smtClean="0"/>
                        <a:t>ThreatGRID</a:t>
                      </a:r>
                      <a:r>
                        <a:rPr lang="en-US" sz="1800" dirty="0" smtClean="0"/>
                        <a:t> OS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b-NO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ourier New" charset="0"/>
                        </a:rPr>
                        <a:t>7601.17514.x86fre.win7sp1_rtm.101119-1850</a:t>
                      </a:r>
                    </a:p>
                  </a:txBody>
                  <a:tcPr marL="12700" marR="12700" marT="12700" marB="0" anchor="b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Runs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b-NO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ourier New" charset="0"/>
                        </a:rPr>
                        <a:t>6</a:t>
                      </a:r>
                      <a:endParaRPr lang="nb-NO" sz="1800" b="0" i="0" u="none" strike="noStrike" dirty="0">
                        <a:solidFill>
                          <a:srgbClr val="000000"/>
                        </a:solidFill>
                        <a:effectLst/>
                        <a:latin typeface="Courier New" charset="0"/>
                      </a:endParaRPr>
                    </a:p>
                  </a:txBody>
                  <a:tcPr marL="12700" marR="12700" marT="12700" marB="0" anchor="b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Probable library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ourier New" charset="0"/>
                        </a:rPr>
                        <a:t>IE 11 - 0x003c</a:t>
                      </a:r>
                    </a:p>
                  </a:txBody>
                  <a:tcPr marL="12700" marR="12700" marT="12700" marB="0"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dirty="0" err="1" smtClean="0"/>
                        <a:t>Ciphersuite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ourier New" charset="0"/>
                        </a:rPr>
                        <a:t>TLS_RSA_WITH_3DES_EDE_CBC_SHA</a:t>
                      </a:r>
                    </a:p>
                  </a:txBody>
                  <a:tcPr marL="12700" marR="12700" marT="12700" marB="0" anchor="b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Server</a:t>
                      </a:r>
                      <a:r>
                        <a:rPr lang="en-US" sz="1800" baseline="0" dirty="0" smtClean="0"/>
                        <a:t> DNS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ourier New" charset="0"/>
                        </a:rPr>
                        <a:t>*.tor2web.org</a:t>
                      </a:r>
                    </a:p>
                  </a:txBody>
                  <a:tcPr marL="12700" marR="12700" marT="12700" marB="0" anchor="b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Random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hu-H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ourier New" charset="0"/>
                        </a:rPr>
                        <a:t>f8e820a8f6b74f0d0d859eba67448176bea69bcf1aebffabda5d2877</a:t>
                      </a:r>
                    </a:p>
                  </a:txBody>
                  <a:tcPr marL="12700" marR="12700" marT="12700" marB="0" anchor="ctr"/>
                </a:tc>
              </a:tr>
              <a:tr h="370840"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ourier New" charset="0"/>
                        </a:rPr>
                        <a:t>Repetition: 5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ourier New" charset="0"/>
                      </a:endParaRPr>
                    </a:p>
                  </a:txBody>
                  <a:tcPr marL="12700" marR="12700" marT="12700" marB="0" anchor="b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dirty="0" err="1" smtClean="0"/>
                        <a:t>ClientKeyExchange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ourier New" charset="0"/>
                        </a:rPr>
                        <a:t>225d879a437eeab69723f9b5e0e8559cdd309edd501573e2</a:t>
                      </a:r>
                      <a:r>
                        <a:rPr lang="is-I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ourier New" charset="0"/>
                        </a:rPr>
                        <a:t>…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ourier New" charset="0"/>
                      </a:endParaRPr>
                    </a:p>
                  </a:txBody>
                  <a:tcPr marL="12700" marR="12700" marT="12700" marB="0" anchor="b"/>
                </a:tc>
              </a:tr>
              <a:tr h="370840"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ourier New" charset="0"/>
                        </a:rPr>
                        <a:t>Repetition:</a:t>
                      </a:r>
                      <a:r>
                        <a:rPr lang="en-US" sz="18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ourier New" charset="0"/>
                        </a:rPr>
                        <a:t> </a:t>
                      </a:r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ourier New" charset="0"/>
                        </a:rPr>
                        <a:t>5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ourier New" charset="0"/>
                      </a:endParaRPr>
                    </a:p>
                  </a:txBody>
                  <a:tcPr marL="12700" marR="12700" marT="12700" marB="0" anchor="b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786668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Cryptographic attacks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Replay, and cut and paste records between colliding sessions</a:t>
            </a:r>
          </a:p>
          <a:p>
            <a:r>
              <a:rPr lang="en-US" dirty="0" smtClean="0"/>
              <a:t>Flawed server with [EC]DSA → private key recovery</a:t>
            </a:r>
          </a:p>
          <a:p>
            <a:r>
              <a:rPr lang="en-US" dirty="0" smtClean="0"/>
              <a:t>Flawed client</a:t>
            </a:r>
          </a:p>
          <a:p>
            <a:pPr marL="457200" lvl="1" indent="0">
              <a:buNone/>
            </a:pPr>
            <a:r>
              <a:rPr lang="en-US" dirty="0" smtClean="0"/>
              <a:t>Act </a:t>
            </a:r>
            <a:r>
              <a:rPr lang="en-US" dirty="0"/>
              <a:t>as server for colliding session → get session </a:t>
            </a:r>
            <a:r>
              <a:rPr lang="en-US" dirty="0" smtClean="0"/>
              <a:t>keys</a:t>
            </a:r>
            <a:endParaRPr lang="en-US" dirty="0" smtClean="0"/>
          </a:p>
          <a:p>
            <a:pPr marL="457200" lvl="1" indent="0">
              <a:buNone/>
            </a:pPr>
            <a:r>
              <a:rPr lang="en-US" dirty="0" smtClean="0"/>
              <a:t>Downgrade </a:t>
            </a:r>
            <a:r>
              <a:rPr lang="en-US" dirty="0" smtClean="0"/>
              <a:t>colliding session to </a:t>
            </a:r>
            <a:r>
              <a:rPr lang="en-US" dirty="0"/>
              <a:t>EXPORT → find </a:t>
            </a:r>
            <a:r>
              <a:rPr lang="en-US" dirty="0" smtClean="0"/>
              <a:t>original keys</a:t>
            </a:r>
            <a:endParaRPr lang="en-US" dirty="0"/>
          </a:p>
          <a:p>
            <a:r>
              <a:rPr lang="en-US" dirty="0"/>
              <a:t>Flawed client with RSA </a:t>
            </a:r>
          </a:p>
          <a:p>
            <a:pPr marL="457200" lvl="1" indent="0">
              <a:buNone/>
            </a:pPr>
            <a:r>
              <a:rPr lang="en-US" dirty="0"/>
              <a:t>Replay colliding session → cause symmetric keys to collide</a:t>
            </a:r>
          </a:p>
          <a:p>
            <a:pPr marL="457200" lvl="1" indent="0">
              <a:buNone/>
            </a:pPr>
            <a:r>
              <a:rPr lang="en-US" dirty="0"/>
              <a:t>	RC4, GCM, CCM, </a:t>
            </a:r>
            <a:r>
              <a:rPr lang="en-US" dirty="0" err="1"/>
              <a:t>ChaCha</a:t>
            </a:r>
            <a:r>
              <a:rPr lang="en-US" dirty="0"/>
              <a:t>: plaintext leakage</a:t>
            </a:r>
          </a:p>
          <a:p>
            <a:pPr marL="457200" lvl="1" indent="0">
              <a:buNone/>
            </a:pPr>
            <a:r>
              <a:rPr lang="en-US" dirty="0"/>
              <a:t>	CBC: partial plaintext leakage</a:t>
            </a:r>
          </a:p>
          <a:p>
            <a:pPr marL="457200" lvl="1" indent="0">
              <a:buNone/>
            </a:pPr>
            <a:r>
              <a:rPr lang="en-US" dirty="0"/>
              <a:t>	GCM: authentication key </a:t>
            </a:r>
            <a:r>
              <a:rPr lang="en-US" dirty="0" smtClean="0"/>
              <a:t>leakage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1/6/2017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PRNG Failures and TLS Vulnerabilities in the Wild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6935B3-3181-124D-8312-E7C438C4D7A4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83958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alphaModFix amt="4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sz="8800" b="1" dirty="0" smtClean="0">
                <a:solidFill>
                  <a:schemeClr val="bg2"/>
                </a:solidFill>
              </a:rPr>
              <a:t>Conclusions</a:t>
            </a:r>
            <a:endParaRPr lang="en-US" sz="8800" b="1" dirty="0">
              <a:solidFill>
                <a:schemeClr val="bg2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51988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Conclusions (1 of 2)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TLS PRNG/Implementation failures do happen</a:t>
            </a:r>
          </a:p>
          <a:p>
            <a:r>
              <a:rPr lang="en-US" dirty="0" smtClean="0"/>
              <a:t>Passive network crypto visibility can help detect them</a:t>
            </a:r>
          </a:p>
          <a:p>
            <a:pPr lvl="1"/>
            <a:r>
              <a:rPr lang="en-US" dirty="0" smtClean="0"/>
              <a:t>Good guys should have the same visibility as attackers!</a:t>
            </a:r>
            <a:endParaRPr lang="en-US" dirty="0" smtClean="0"/>
          </a:p>
          <a:p>
            <a:r>
              <a:rPr lang="en-US" dirty="0" smtClean="0"/>
              <a:t>Multisession </a:t>
            </a:r>
            <a:r>
              <a:rPr lang="en-US" dirty="0" smtClean="0"/>
              <a:t>monitoring </a:t>
            </a:r>
            <a:r>
              <a:rPr lang="en-US" dirty="0" smtClean="0"/>
              <a:t>is needed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1/6/2017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PRNG Failures and TLS Vulnerabilities in the Wild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6935B3-3181-124D-8312-E7C438C4D7A4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99609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alphaModFix amt="4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sz="8800" b="1" dirty="0" smtClean="0">
                <a:solidFill>
                  <a:schemeClr val="bg2"/>
                </a:solidFill>
              </a:rPr>
              <a:t>Background</a:t>
            </a:r>
            <a:endParaRPr lang="en-US" sz="8800" b="1" dirty="0">
              <a:solidFill>
                <a:schemeClr val="bg2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36092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Conclusions (2 of 2)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dirty="0" err="1" smtClean="0"/>
              <a:t>VMs</a:t>
            </a:r>
            <a:endParaRPr lang="fi-FI" dirty="0" smtClean="0"/>
          </a:p>
          <a:p>
            <a:pPr lvl="1"/>
            <a:r>
              <a:rPr lang="fi-FI" dirty="0" smtClean="0"/>
              <a:t>Full </a:t>
            </a:r>
            <a:r>
              <a:rPr lang="fi-FI" dirty="0" err="1" smtClean="0"/>
              <a:t>snapshots</a:t>
            </a:r>
            <a:r>
              <a:rPr lang="fi-FI" dirty="0" smtClean="0"/>
              <a:t> MUST NOT </a:t>
            </a:r>
            <a:r>
              <a:rPr lang="fi-FI" dirty="0" err="1" smtClean="0"/>
              <a:t>be</a:t>
            </a:r>
            <a:r>
              <a:rPr lang="fi-FI" dirty="0" smtClean="0"/>
              <a:t> </a:t>
            </a:r>
            <a:r>
              <a:rPr lang="fi-FI" dirty="0" err="1" smtClean="0"/>
              <a:t>used</a:t>
            </a:r>
            <a:r>
              <a:rPr lang="fi-FI" dirty="0" smtClean="0"/>
              <a:t> in </a:t>
            </a:r>
            <a:r>
              <a:rPr lang="fi-FI" dirty="0" err="1" smtClean="0"/>
              <a:t>production</a:t>
            </a:r>
            <a:endParaRPr lang="fi-FI" dirty="0" smtClean="0"/>
          </a:p>
          <a:p>
            <a:r>
              <a:rPr lang="fi-FI" dirty="0"/>
              <a:t>TLS SHOULD NOT </a:t>
            </a:r>
            <a:r>
              <a:rPr lang="fi-FI" dirty="0" err="1"/>
              <a:t>use</a:t>
            </a:r>
            <a:r>
              <a:rPr lang="fi-FI" dirty="0"/>
              <a:t> RSA </a:t>
            </a:r>
            <a:r>
              <a:rPr lang="fi-FI" dirty="0" err="1"/>
              <a:t>encrypted</a:t>
            </a:r>
            <a:r>
              <a:rPr lang="fi-FI" dirty="0"/>
              <a:t> </a:t>
            </a:r>
            <a:r>
              <a:rPr lang="fi-FI" dirty="0" err="1"/>
              <a:t>key</a:t>
            </a:r>
            <a:r>
              <a:rPr lang="fi-FI" dirty="0"/>
              <a:t> transport</a:t>
            </a:r>
          </a:p>
          <a:p>
            <a:r>
              <a:rPr lang="en-US" dirty="0" smtClean="0"/>
              <a:t>Robustness</a:t>
            </a:r>
          </a:p>
          <a:p>
            <a:pPr lvl="1"/>
            <a:r>
              <a:rPr lang="en-US" dirty="0" smtClean="0"/>
              <a:t>[EC]DSA </a:t>
            </a:r>
            <a:r>
              <a:rPr lang="en-US" dirty="0"/>
              <a:t>SHOULD use deterministic variant [</a:t>
            </a:r>
            <a:r>
              <a:rPr lang="fi-FI" dirty="0"/>
              <a:t>RFC 6979]</a:t>
            </a:r>
          </a:p>
          <a:p>
            <a:pPr lvl="1"/>
            <a:r>
              <a:rPr lang="fi-FI" dirty="0" err="1"/>
              <a:t>Alternative</a:t>
            </a:r>
            <a:r>
              <a:rPr lang="fi-FI" dirty="0"/>
              <a:t>: </a:t>
            </a:r>
            <a:r>
              <a:rPr lang="fi-FI" dirty="0" err="1"/>
              <a:t>stir</a:t>
            </a:r>
            <a:r>
              <a:rPr lang="fi-FI" dirty="0"/>
              <a:t> PRF(</a:t>
            </a:r>
            <a:r>
              <a:rPr lang="fi-FI" dirty="0" err="1"/>
              <a:t>message</a:t>
            </a:r>
            <a:r>
              <a:rPr lang="fi-FI" dirty="0"/>
              <a:t>) into </a:t>
            </a:r>
            <a:r>
              <a:rPr lang="fi-FI" dirty="0" err="1"/>
              <a:t>entropy</a:t>
            </a:r>
            <a:r>
              <a:rPr lang="fi-FI" dirty="0"/>
              <a:t> </a:t>
            </a:r>
            <a:r>
              <a:rPr lang="fi-FI" dirty="0" err="1"/>
              <a:t>prior</a:t>
            </a:r>
            <a:r>
              <a:rPr lang="fi-FI" dirty="0"/>
              <a:t> to </a:t>
            </a:r>
            <a:r>
              <a:rPr lang="fi-FI" dirty="0" err="1"/>
              <a:t>signature</a:t>
            </a:r>
            <a:endParaRPr lang="fi-FI" dirty="0"/>
          </a:p>
          <a:p>
            <a:r>
              <a:rPr lang="fi-FI" dirty="0" err="1" smtClean="0"/>
              <a:t>Robust</a:t>
            </a:r>
            <a:r>
              <a:rPr lang="fi-FI" dirty="0" smtClean="0"/>
              <a:t> </a:t>
            </a:r>
            <a:r>
              <a:rPr lang="fi-FI" dirty="0"/>
              <a:t>AEAD SHOULD </a:t>
            </a:r>
            <a:r>
              <a:rPr lang="fi-FI" dirty="0" err="1"/>
              <a:t>be</a:t>
            </a:r>
            <a:r>
              <a:rPr lang="fi-FI" dirty="0"/>
              <a:t> </a:t>
            </a:r>
            <a:r>
              <a:rPr lang="fi-FI" dirty="0" err="1" smtClean="0"/>
              <a:t>used</a:t>
            </a:r>
            <a:endParaRPr lang="fi-FI" dirty="0" smtClean="0"/>
          </a:p>
          <a:p>
            <a:pPr lvl="1"/>
            <a:r>
              <a:rPr lang="fi-FI" dirty="0" smtClean="0"/>
              <a:t>AES-GCM-SIV </a:t>
            </a:r>
            <a:endParaRPr lang="fi-FI" dirty="0"/>
          </a:p>
          <a:p>
            <a:r>
              <a:rPr lang="fi-FI" dirty="0" err="1"/>
              <a:t>Non-robust</a:t>
            </a:r>
            <a:r>
              <a:rPr lang="fi-FI" dirty="0"/>
              <a:t> AEAD MUST </a:t>
            </a:r>
            <a:r>
              <a:rPr lang="fi-FI" dirty="0" err="1"/>
              <a:t>be</a:t>
            </a:r>
            <a:r>
              <a:rPr lang="fi-FI" dirty="0"/>
              <a:t> </a:t>
            </a:r>
            <a:r>
              <a:rPr lang="fi-FI" dirty="0" err="1"/>
              <a:t>tested</a:t>
            </a:r>
            <a:endParaRPr lang="fi-FI" dirty="0"/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1/6/2017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PRNG Failures and TLS Vulnerabilities in the Wild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6935B3-3181-124D-8312-E7C438C4D7A4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18496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alphaModFix amt="4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0963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8800" b="1" dirty="0" smtClean="0">
                <a:solidFill>
                  <a:schemeClr val="bg2"/>
                </a:solidFill>
              </a:rPr>
              <a:t>Thank You</a:t>
            </a:r>
            <a:endParaRPr lang="en-US" sz="8800" b="1" dirty="0">
              <a:solidFill>
                <a:schemeClr val="bg2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723092" y="3509963"/>
            <a:ext cx="274581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smtClean="0">
                <a:solidFill>
                  <a:schemeClr val="bg1"/>
                </a:solidFill>
              </a:rPr>
              <a:t>We’re hiring!  </a:t>
            </a:r>
          </a:p>
          <a:p>
            <a:pPr algn="ctr"/>
            <a:r>
              <a:rPr lang="en-US" sz="2400" dirty="0" err="1" smtClean="0">
                <a:solidFill>
                  <a:schemeClr val="bg1"/>
                </a:solidFill>
              </a:rPr>
              <a:t>mcgrew@cisco.com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endParaRPr lang="en-US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01814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Previous and Related Work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Previous</a:t>
            </a:r>
          </a:p>
          <a:p>
            <a:pPr lvl="1"/>
            <a:r>
              <a:rPr lang="en-US" dirty="0" err="1" smtClean="0"/>
              <a:t>Ristenpart</a:t>
            </a:r>
            <a:r>
              <a:rPr lang="en-US" dirty="0" smtClean="0"/>
              <a:t> </a:t>
            </a:r>
            <a:r>
              <a:rPr lang="en-US" dirty="0"/>
              <a:t>and </a:t>
            </a:r>
            <a:r>
              <a:rPr lang="en-US" dirty="0" err="1" smtClean="0"/>
              <a:t>Yilek</a:t>
            </a:r>
            <a:r>
              <a:rPr lang="en-US" dirty="0"/>
              <a:t>,</a:t>
            </a:r>
            <a:r>
              <a:rPr lang="en-US" dirty="0" smtClean="0"/>
              <a:t> </a:t>
            </a:r>
            <a:r>
              <a:rPr lang="en-US" i="1" dirty="0"/>
              <a:t>When Good Randomness Goes Bad: Virtual Machine Reset Vulnerabilities and Hedging Deployed </a:t>
            </a:r>
            <a:r>
              <a:rPr lang="en-US" i="1" dirty="0" smtClean="0"/>
              <a:t>Cryptography</a:t>
            </a:r>
            <a:r>
              <a:rPr lang="en-US" dirty="0" smtClean="0"/>
              <a:t>, </a:t>
            </a:r>
            <a:r>
              <a:rPr lang="en-US" i="1" dirty="0" smtClean="0"/>
              <a:t> NDSS 2010</a:t>
            </a:r>
          </a:p>
          <a:p>
            <a:pPr lvl="1"/>
            <a:r>
              <a:rPr lang="en-US" dirty="0" err="1"/>
              <a:t>Bö</a:t>
            </a:r>
            <a:r>
              <a:rPr lang="en-US" dirty="0" err="1" smtClean="0"/>
              <a:t>ck</a:t>
            </a:r>
            <a:r>
              <a:rPr lang="en-US" dirty="0" smtClean="0"/>
              <a:t>,</a:t>
            </a:r>
            <a:r>
              <a:rPr lang="en-US" sz="1000" dirty="0"/>
              <a:t> </a:t>
            </a:r>
            <a:r>
              <a:rPr lang="en-US" dirty="0" err="1" smtClean="0"/>
              <a:t>Zauner</a:t>
            </a:r>
            <a:r>
              <a:rPr lang="en-US" dirty="0" smtClean="0"/>
              <a:t>, Devlin, </a:t>
            </a:r>
            <a:r>
              <a:rPr lang="en-US" dirty="0" err="1" smtClean="0"/>
              <a:t>Somorovsky</a:t>
            </a:r>
            <a:r>
              <a:rPr lang="en-US" dirty="0"/>
              <a:t>, </a:t>
            </a:r>
            <a:r>
              <a:rPr lang="en-US" dirty="0" err="1"/>
              <a:t>Jovanovic</a:t>
            </a:r>
            <a:r>
              <a:rPr lang="en-US" sz="1000" dirty="0"/>
              <a:t> </a:t>
            </a:r>
            <a:r>
              <a:rPr lang="en-US" dirty="0" smtClean="0"/>
              <a:t>, </a:t>
            </a:r>
            <a:r>
              <a:rPr lang="en-US" i="1" dirty="0" smtClean="0"/>
              <a:t>Nonce-Disrespecting </a:t>
            </a:r>
            <a:r>
              <a:rPr lang="en-US" i="1" dirty="0"/>
              <a:t>Adversaries: Practical Forgery Attacks on GCM in TLS </a:t>
            </a:r>
            <a:endParaRPr lang="en-US" i="1" dirty="0" smtClean="0"/>
          </a:p>
          <a:p>
            <a:r>
              <a:rPr lang="en-US" dirty="0" smtClean="0"/>
              <a:t>Related</a:t>
            </a:r>
          </a:p>
          <a:p>
            <a:pPr lvl="1"/>
            <a:r>
              <a:rPr lang="en-US" dirty="0" smtClean="0"/>
              <a:t>Bernhard</a:t>
            </a:r>
            <a:r>
              <a:rPr lang="en-US" dirty="0"/>
              <a:t>, </a:t>
            </a:r>
            <a:r>
              <a:rPr lang="en-US" dirty="0" err="1" smtClean="0"/>
              <a:t>Cohney</a:t>
            </a:r>
            <a:r>
              <a:rPr lang="en-US" dirty="0"/>
              <a:t>, </a:t>
            </a:r>
            <a:r>
              <a:rPr lang="en-US" dirty="0" err="1" smtClean="0"/>
              <a:t>Halderman</a:t>
            </a:r>
            <a:r>
              <a:rPr lang="en-US" dirty="0"/>
              <a:t>, </a:t>
            </a:r>
            <a:r>
              <a:rPr lang="en-US" dirty="0" err="1" smtClean="0"/>
              <a:t>Heninger</a:t>
            </a:r>
            <a:r>
              <a:rPr lang="en-US" dirty="0"/>
              <a:t>, </a:t>
            </a:r>
            <a:r>
              <a:rPr lang="en-US" dirty="0" err="1" smtClean="0"/>
              <a:t>Valenta</a:t>
            </a:r>
            <a:r>
              <a:rPr lang="en-US" dirty="0" smtClean="0"/>
              <a:t>, Ongoing related work, similar findings</a:t>
            </a:r>
          </a:p>
          <a:p>
            <a:endParaRPr lang="en-US" dirty="0"/>
          </a:p>
          <a:p>
            <a:endParaRPr lang="en-US" i="1" dirty="0"/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1/6/2017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PRNG Failures and TLS Vulnerabilities in the Wild</a:t>
            </a:r>
            <a:endParaRPr lang="en-US" dirty="0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6935B3-3181-124D-8312-E7C438C4D7A4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66321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itle 2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 Threat-Driven Approach to Cryptography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1/6/2017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PRNG Failures and TLS Vulnerabilities in the Wild</a:t>
            </a:r>
            <a:endParaRPr lang="en-US" dirty="0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6935B3-3181-124D-8312-E7C438C4D7A4}" type="slidenum">
              <a:rPr lang="en-US" smtClean="0"/>
              <a:t>5</a:t>
            </a:fld>
            <a:endParaRPr lang="en-US"/>
          </a:p>
        </p:txBody>
      </p:sp>
      <p:grpSp>
        <p:nvGrpSpPr>
          <p:cNvPr id="31" name="Group 30"/>
          <p:cNvGrpSpPr/>
          <p:nvPr/>
        </p:nvGrpSpPr>
        <p:grpSpPr>
          <a:xfrm>
            <a:off x="1281647" y="2544510"/>
            <a:ext cx="9628707" cy="1768980"/>
            <a:chOff x="1281647" y="2544510"/>
            <a:chExt cx="9628707" cy="1768980"/>
          </a:xfrm>
        </p:grpSpPr>
        <p:pic>
          <p:nvPicPr>
            <p:cNvPr id="30" name="Picture 29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81992" y="3146949"/>
              <a:ext cx="727781" cy="1115752"/>
            </a:xfrm>
            <a:prstGeom prst="rect">
              <a:avLst/>
            </a:prstGeom>
          </p:spPr>
        </p:pic>
        <p:grpSp>
          <p:nvGrpSpPr>
            <p:cNvPr id="25" name="Group 24"/>
            <p:cNvGrpSpPr/>
            <p:nvPr/>
          </p:nvGrpSpPr>
          <p:grpSpPr>
            <a:xfrm>
              <a:off x="1281647" y="2544510"/>
              <a:ext cx="9628707" cy="1768980"/>
              <a:chOff x="848793" y="2292178"/>
              <a:chExt cx="9628707" cy="1768980"/>
            </a:xfrm>
          </p:grpSpPr>
          <p:pic>
            <p:nvPicPr>
              <p:cNvPr id="11" name="Picture 10" descr="man-in-gray.png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9798835" y="2783471"/>
                <a:ext cx="678665" cy="1117600"/>
              </a:xfrm>
              <a:prstGeom prst="rect">
                <a:avLst/>
              </a:prstGeo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</p:pic>
          <p:grpSp>
            <p:nvGrpSpPr>
              <p:cNvPr id="15" name="Group 14"/>
              <p:cNvGrpSpPr/>
              <p:nvPr/>
            </p:nvGrpSpPr>
            <p:grpSpPr>
              <a:xfrm>
                <a:off x="6888382" y="2816811"/>
                <a:ext cx="2423055" cy="1244347"/>
                <a:chOff x="7176063" y="2833576"/>
                <a:chExt cx="2423055" cy="1244347"/>
              </a:xfrm>
            </p:grpSpPr>
            <p:sp>
              <p:nvSpPr>
                <p:cNvPr id="44" name="Oval 43"/>
                <p:cNvSpPr/>
                <p:nvPr/>
              </p:nvSpPr>
              <p:spPr>
                <a:xfrm>
                  <a:off x="7203483" y="2833576"/>
                  <a:ext cx="2395635" cy="1244347"/>
                </a:xfrm>
                <a:prstGeom prst="ellipse">
                  <a:avLst/>
                </a:prstGeom>
                <a:solidFill>
                  <a:schemeClr val="bg1">
                    <a:lumMod val="95000"/>
                    <a:alpha val="69000"/>
                  </a:schemeClr>
                </a:solidFill>
                <a:ln>
                  <a:solidFill>
                    <a:schemeClr val="bg1">
                      <a:lumMod val="8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pic>
              <p:nvPicPr>
                <p:cNvPr id="19" name="Picture 18"/>
                <p:cNvPicPr>
                  <a:picLocks noChangeAspect="1"/>
                </p:cNvPicPr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 flipH="1">
                  <a:off x="7797631" y="3445351"/>
                  <a:ext cx="517960" cy="517960"/>
                </a:xfrm>
                <a:prstGeom prst="rect">
                  <a:avLst/>
                </a:prstGeom>
                <a:effectLst>
                  <a:outerShdw blurRad="50800" dist="76200" dir="2700000" algn="tl" rotWithShape="0">
                    <a:prstClr val="black">
                      <a:alpha val="40000"/>
                    </a:prstClr>
                  </a:outerShdw>
                </a:effectLst>
              </p:spPr>
            </p:pic>
            <p:pic>
              <p:nvPicPr>
                <p:cNvPr id="20" name="Picture 19"/>
                <p:cNvPicPr>
                  <a:picLocks noChangeAspect="1"/>
                </p:cNvPicPr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 flipH="1">
                  <a:off x="7176063" y="3454892"/>
                  <a:ext cx="535117" cy="498878"/>
                </a:xfrm>
                <a:prstGeom prst="rect">
                  <a:avLst/>
                </a:prstGeom>
                <a:effectLst>
                  <a:outerShdw blurRad="50800" dist="76200" dir="2700000" algn="tl" rotWithShape="0">
                    <a:prstClr val="black">
                      <a:alpha val="40000"/>
                    </a:prstClr>
                  </a:outerShdw>
                </a:effectLst>
              </p:spPr>
            </p:pic>
            <p:pic>
              <p:nvPicPr>
                <p:cNvPr id="21" name="Picture 20"/>
                <p:cNvPicPr>
                  <a:picLocks noChangeAspect="1"/>
                </p:cNvPicPr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7439471" y="3001062"/>
                  <a:ext cx="164958" cy="323448"/>
                </a:xfrm>
                <a:prstGeom prst="rect">
                  <a:avLst/>
                </a:prstGeom>
                <a:effectLst>
                  <a:outerShdw blurRad="50800" dist="76200" dir="2700000" algn="tl" rotWithShape="0">
                    <a:prstClr val="black">
                      <a:alpha val="40000"/>
                    </a:prstClr>
                  </a:outerShdw>
                </a:effectLst>
              </p:spPr>
            </p:pic>
            <p:pic>
              <p:nvPicPr>
                <p:cNvPr id="22" name="Picture 21"/>
                <p:cNvPicPr>
                  <a:picLocks noChangeAspect="1"/>
                </p:cNvPicPr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7690881" y="2959953"/>
                  <a:ext cx="405667" cy="405667"/>
                </a:xfrm>
                <a:prstGeom prst="rect">
                  <a:avLst/>
                </a:prstGeom>
                <a:effectLst>
                  <a:outerShdw blurRad="50800" dist="76200" dir="2700000" algn="tl" rotWithShape="0">
                    <a:prstClr val="black">
                      <a:alpha val="40000"/>
                    </a:prstClr>
                  </a:outerShdw>
                </a:effectLst>
              </p:spPr>
            </p:pic>
            <p:pic>
              <p:nvPicPr>
                <p:cNvPr id="27" name="Picture 26"/>
                <p:cNvPicPr>
                  <a:picLocks noChangeAspect="1"/>
                </p:cNvPicPr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8744294" y="3445351"/>
                  <a:ext cx="632572" cy="632572"/>
                </a:xfrm>
                <a:prstGeom prst="rect">
                  <a:avLst/>
                </a:prstGeom>
                <a:effectLst>
                  <a:outerShdw blurRad="50800" dist="76200" dir="2700000" algn="tl" rotWithShape="0">
                    <a:prstClr val="black">
                      <a:alpha val="40000"/>
                    </a:prstClr>
                  </a:outerShdw>
                </a:effectLst>
              </p:spPr>
            </p:pic>
            <p:pic>
              <p:nvPicPr>
                <p:cNvPr id="56" name="Picture 55"/>
                <p:cNvPicPr>
                  <a:picLocks noChangeAspect="1"/>
                </p:cNvPicPr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8294314" y="2833576"/>
                  <a:ext cx="632572" cy="632572"/>
                </a:xfrm>
                <a:prstGeom prst="rect">
                  <a:avLst/>
                </a:prstGeom>
                <a:effectLst>
                  <a:outerShdw blurRad="50800" dist="76200" dir="2700000" algn="tl" rotWithShape="0">
                    <a:prstClr val="black">
                      <a:alpha val="40000"/>
                    </a:prstClr>
                  </a:outerShdw>
                </a:effectLst>
              </p:spPr>
            </p:pic>
            <p:pic>
              <p:nvPicPr>
                <p:cNvPr id="57" name="Picture 56"/>
                <p:cNvPicPr>
                  <a:picLocks noChangeAspect="1"/>
                </p:cNvPicPr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8751514" y="2833576"/>
                  <a:ext cx="632572" cy="632572"/>
                </a:xfrm>
                <a:prstGeom prst="rect">
                  <a:avLst/>
                </a:prstGeom>
                <a:effectLst>
                  <a:outerShdw blurRad="50800" dist="76200" dir="2700000" algn="tl" rotWithShape="0">
                    <a:prstClr val="black">
                      <a:alpha val="40000"/>
                    </a:prstClr>
                  </a:outerShdw>
                </a:effectLst>
              </p:spPr>
            </p:pic>
            <p:pic>
              <p:nvPicPr>
                <p:cNvPr id="58" name="Picture 57"/>
                <p:cNvPicPr>
                  <a:picLocks noChangeAspect="1"/>
                </p:cNvPicPr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8287095" y="3445351"/>
                  <a:ext cx="632572" cy="632572"/>
                </a:xfrm>
                <a:prstGeom prst="rect">
                  <a:avLst/>
                </a:prstGeom>
                <a:effectLst>
                  <a:outerShdw blurRad="50800" dist="76200" dir="2700000" algn="tl" rotWithShape="0">
                    <a:prstClr val="black">
                      <a:alpha val="40000"/>
                    </a:prstClr>
                  </a:outerShdw>
                </a:effectLst>
              </p:spPr>
            </p:pic>
          </p:grpSp>
          <p:sp>
            <p:nvSpPr>
              <p:cNvPr id="8" name="TextBox 7"/>
              <p:cNvSpPr txBox="1"/>
              <p:nvPr/>
            </p:nvSpPr>
            <p:spPr>
              <a:xfrm>
                <a:off x="7624510" y="2292178"/>
                <a:ext cx="978217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smtClean="0"/>
                  <a:t>Assets</a:t>
                </a:r>
                <a:endParaRPr lang="en-US" sz="2400"/>
              </a:p>
            </p:txBody>
          </p:sp>
          <p:sp>
            <p:nvSpPr>
              <p:cNvPr id="41" name="TextBox 40"/>
              <p:cNvSpPr txBox="1"/>
              <p:nvPr/>
            </p:nvSpPr>
            <p:spPr>
              <a:xfrm>
                <a:off x="848793" y="2292179"/>
                <a:ext cx="1122102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dirty="0" smtClean="0"/>
                  <a:t>Threats</a:t>
                </a:r>
                <a:endParaRPr lang="en-US" sz="2400" dirty="0"/>
              </a:p>
            </p:txBody>
          </p:sp>
          <p:sp>
            <p:nvSpPr>
              <p:cNvPr id="42" name="TextBox 41"/>
              <p:cNvSpPr txBox="1"/>
              <p:nvPr/>
            </p:nvSpPr>
            <p:spPr>
              <a:xfrm>
                <a:off x="4389051" y="2292178"/>
                <a:ext cx="1969706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dirty="0" smtClean="0"/>
                  <a:t>Vulnerabilities</a:t>
                </a:r>
                <a:endParaRPr lang="en-US" sz="2400" dirty="0"/>
              </a:p>
            </p:txBody>
          </p:sp>
          <p:sp>
            <p:nvSpPr>
              <p:cNvPr id="47" name="TextBox 46"/>
              <p:cNvSpPr txBox="1"/>
              <p:nvPr/>
            </p:nvSpPr>
            <p:spPr>
              <a:xfrm>
                <a:off x="2645272" y="2292178"/>
                <a:ext cx="1226939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smtClean="0"/>
                  <a:t>Controls</a:t>
                </a:r>
                <a:endParaRPr lang="en-US" sz="2400" dirty="0"/>
              </a:p>
            </p:txBody>
          </p:sp>
          <p:grpSp>
            <p:nvGrpSpPr>
              <p:cNvPr id="17" name="Group 16"/>
              <p:cNvGrpSpPr/>
              <p:nvPr/>
            </p:nvGrpSpPr>
            <p:grpSpPr>
              <a:xfrm>
                <a:off x="4634607" y="2816811"/>
                <a:ext cx="1478595" cy="1244347"/>
                <a:chOff x="5027308" y="2803044"/>
                <a:chExt cx="1478595" cy="1244347"/>
              </a:xfrm>
            </p:grpSpPr>
            <p:sp>
              <p:nvSpPr>
                <p:cNvPr id="45" name="Oval 44"/>
                <p:cNvSpPr/>
                <p:nvPr/>
              </p:nvSpPr>
              <p:spPr>
                <a:xfrm>
                  <a:off x="5027308" y="2803044"/>
                  <a:ext cx="1478595" cy="1244347"/>
                </a:xfrm>
                <a:prstGeom prst="ellipse">
                  <a:avLst/>
                </a:prstGeom>
                <a:solidFill>
                  <a:schemeClr val="bg1">
                    <a:lumMod val="95000"/>
                    <a:alpha val="69000"/>
                  </a:schemeClr>
                </a:solidFill>
                <a:ln>
                  <a:solidFill>
                    <a:schemeClr val="bg1">
                      <a:lumMod val="8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6" name="Snip Single Corner Rectangle 15"/>
                <p:cNvSpPr/>
                <p:nvPr/>
              </p:nvSpPr>
              <p:spPr>
                <a:xfrm>
                  <a:off x="5200084" y="2994932"/>
                  <a:ext cx="534221" cy="413145"/>
                </a:xfrm>
                <a:prstGeom prst="snip1Rect">
                  <a:avLst/>
                </a:prstGeom>
                <a:solidFill>
                  <a:schemeClr val="bg2">
                    <a:lumMod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1200" dirty="0" smtClean="0">
                      <a:solidFill>
                        <a:schemeClr val="bg1"/>
                      </a:solidFill>
                      <a:latin typeface="Courier" charset="0"/>
                      <a:ea typeface="Courier" charset="0"/>
                      <a:cs typeface="Courier" charset="0"/>
                    </a:rPr>
                    <a:t>CVE</a:t>
                  </a:r>
                  <a:endParaRPr lang="en-US" sz="1200" dirty="0">
                    <a:solidFill>
                      <a:schemeClr val="bg1"/>
                    </a:solidFill>
                    <a:latin typeface="Courier" charset="0"/>
                    <a:ea typeface="Courier" charset="0"/>
                    <a:cs typeface="Courier" charset="0"/>
                  </a:endParaRPr>
                </a:p>
              </p:txBody>
            </p:sp>
            <p:sp>
              <p:nvSpPr>
                <p:cNvPr id="54" name="Snip Single Corner Rectangle 53"/>
                <p:cNvSpPr/>
                <p:nvPr/>
              </p:nvSpPr>
              <p:spPr>
                <a:xfrm>
                  <a:off x="5200084" y="3474615"/>
                  <a:ext cx="534221" cy="413145"/>
                </a:xfrm>
                <a:prstGeom prst="snip1Rect">
                  <a:avLst/>
                </a:prstGeom>
                <a:solidFill>
                  <a:schemeClr val="bg2">
                    <a:lumMod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1200" dirty="0" smtClean="0">
                      <a:solidFill>
                        <a:schemeClr val="bg1"/>
                      </a:solidFill>
                      <a:latin typeface="Courier" charset="0"/>
                      <a:ea typeface="Courier" charset="0"/>
                      <a:cs typeface="Courier" charset="0"/>
                    </a:rPr>
                    <a:t>CVE</a:t>
                  </a:r>
                  <a:endParaRPr lang="en-US" sz="1200" dirty="0">
                    <a:solidFill>
                      <a:schemeClr val="bg1"/>
                    </a:solidFill>
                    <a:latin typeface="Courier" charset="0"/>
                    <a:ea typeface="Courier" charset="0"/>
                    <a:cs typeface="Courier" charset="0"/>
                  </a:endParaRPr>
                </a:p>
              </p:txBody>
            </p:sp>
            <p:sp>
              <p:nvSpPr>
                <p:cNvPr id="55" name="Snip Single Corner Rectangle 54"/>
                <p:cNvSpPr/>
                <p:nvPr/>
              </p:nvSpPr>
              <p:spPr>
                <a:xfrm>
                  <a:off x="5832518" y="2994932"/>
                  <a:ext cx="534221" cy="413145"/>
                </a:xfrm>
                <a:prstGeom prst="snip1Rect">
                  <a:avLst/>
                </a:prstGeom>
                <a:solidFill>
                  <a:schemeClr val="bg2">
                    <a:lumMod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1200" dirty="0" smtClean="0">
                      <a:solidFill>
                        <a:schemeClr val="bg1"/>
                      </a:solidFill>
                      <a:latin typeface="Courier" charset="0"/>
                      <a:ea typeface="Courier" charset="0"/>
                      <a:cs typeface="Courier" charset="0"/>
                    </a:rPr>
                    <a:t>CVE</a:t>
                  </a:r>
                  <a:endParaRPr lang="en-US" sz="1200" dirty="0">
                    <a:solidFill>
                      <a:schemeClr val="bg1"/>
                    </a:solidFill>
                    <a:latin typeface="Courier" charset="0"/>
                    <a:ea typeface="Courier" charset="0"/>
                    <a:cs typeface="Courier" charset="0"/>
                  </a:endParaRPr>
                </a:p>
              </p:txBody>
            </p:sp>
            <p:sp>
              <p:nvSpPr>
                <p:cNvPr id="61" name="Snip Single Corner Rectangle 60"/>
                <p:cNvSpPr/>
                <p:nvPr/>
              </p:nvSpPr>
              <p:spPr>
                <a:xfrm>
                  <a:off x="5832518" y="3474159"/>
                  <a:ext cx="534221" cy="413145"/>
                </a:xfrm>
                <a:prstGeom prst="snip1Rect">
                  <a:avLst/>
                </a:prstGeom>
                <a:solidFill>
                  <a:schemeClr val="bg2">
                    <a:lumMod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1200" dirty="0" smtClean="0">
                      <a:solidFill>
                        <a:schemeClr val="bg1"/>
                      </a:solidFill>
                      <a:latin typeface="Courier" charset="0"/>
                      <a:ea typeface="Courier" charset="0"/>
                      <a:cs typeface="Courier" charset="0"/>
                    </a:rPr>
                    <a:t>CVE</a:t>
                  </a:r>
                  <a:endParaRPr lang="en-US" sz="1200" dirty="0">
                    <a:solidFill>
                      <a:schemeClr val="bg1"/>
                    </a:solidFill>
                    <a:latin typeface="Courier" charset="0"/>
                    <a:ea typeface="Courier" charset="0"/>
                    <a:cs typeface="Courier" charset="0"/>
                  </a:endParaRPr>
                </a:p>
              </p:txBody>
            </p:sp>
          </p:grpSp>
          <p:grpSp>
            <p:nvGrpSpPr>
              <p:cNvPr id="24" name="Group 23"/>
              <p:cNvGrpSpPr/>
              <p:nvPr/>
            </p:nvGrpSpPr>
            <p:grpSpPr>
              <a:xfrm>
                <a:off x="2551573" y="2865720"/>
                <a:ext cx="1307854" cy="1146529"/>
                <a:chOff x="2955648" y="2931394"/>
                <a:chExt cx="1307854" cy="1146529"/>
              </a:xfrm>
            </p:grpSpPr>
            <p:sp>
              <p:nvSpPr>
                <p:cNvPr id="62" name="Oval 61"/>
                <p:cNvSpPr/>
                <p:nvPr/>
              </p:nvSpPr>
              <p:spPr>
                <a:xfrm>
                  <a:off x="3089553" y="2931394"/>
                  <a:ext cx="1146529" cy="1146529"/>
                </a:xfrm>
                <a:prstGeom prst="ellipse">
                  <a:avLst/>
                </a:prstGeom>
                <a:solidFill>
                  <a:schemeClr val="bg1">
                    <a:lumMod val="95000"/>
                  </a:schemeClr>
                </a:solidFill>
                <a:ln>
                  <a:solidFill>
                    <a:schemeClr val="bg1">
                      <a:lumMod val="8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pic>
              <p:nvPicPr>
                <p:cNvPr id="9" name="Picture 8"/>
                <p:cNvPicPr>
                  <a:picLocks noChangeAspect="1"/>
                </p:cNvPicPr>
                <p:nvPr/>
              </p:nvPicPr>
              <p:blipFill>
                <a:blip r:embed="rId9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3728432" y="3126028"/>
                  <a:ext cx="535070" cy="757261"/>
                </a:xfrm>
                <a:prstGeom prst="rect">
                  <a:avLst/>
                </a:prstGeom>
              </p:spPr>
            </p:pic>
            <p:pic>
              <p:nvPicPr>
                <p:cNvPr id="23" name="Picture 22"/>
                <p:cNvPicPr>
                  <a:picLocks noChangeAspect="1"/>
                </p:cNvPicPr>
                <p:nvPr/>
              </p:nvPicPr>
              <p:blipFill>
                <a:blip r:embed="rId10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2955648" y="3211124"/>
                  <a:ext cx="667123" cy="587069"/>
                </a:xfrm>
                <a:prstGeom prst="rect">
                  <a:avLst/>
                </a:prstGeom>
              </p:spPr>
            </p:pic>
          </p:grpSp>
        </p:grpSp>
      </p:grpSp>
    </p:spTree>
    <p:extLst>
      <p:ext uri="{BB962C8B-B14F-4D97-AF65-F5344CB8AC3E}">
        <p14:creationId xmlns:p14="http://schemas.microsoft.com/office/powerpoint/2010/main" val="21252271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" name="Picture 40" descr="stylized-basic-cloud-300px.png"/>
          <p:cNvPicPr>
            <a:picLocks noChangeAspect="1"/>
          </p:cNvPicPr>
          <p:nvPr/>
        </p:nvPicPr>
        <p:blipFill>
          <a:blip r:embed="rId2">
            <a:alphaModFix amt="49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7306" y="2369228"/>
            <a:ext cx="1327355" cy="958105"/>
          </a:xfrm>
          <a:prstGeom prst="rect">
            <a:avLst/>
          </a:prstGeom>
        </p:spPr>
      </p:pic>
      <p:pic>
        <p:nvPicPr>
          <p:cNvPr id="50" name="Picture 4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0952" y="4008020"/>
            <a:ext cx="778131" cy="3293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" name="Oval 39"/>
          <p:cNvSpPr/>
          <p:nvPr/>
        </p:nvSpPr>
        <p:spPr>
          <a:xfrm>
            <a:off x="843660" y="4449605"/>
            <a:ext cx="1146529" cy="1146529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Oval 35"/>
          <p:cNvSpPr/>
          <p:nvPr/>
        </p:nvSpPr>
        <p:spPr>
          <a:xfrm>
            <a:off x="838200" y="1216349"/>
            <a:ext cx="1146529" cy="1146529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Oval 37"/>
          <p:cNvSpPr/>
          <p:nvPr/>
        </p:nvSpPr>
        <p:spPr>
          <a:xfrm>
            <a:off x="2294729" y="1221114"/>
            <a:ext cx="1146529" cy="1146529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Oval 2"/>
          <p:cNvSpPr/>
          <p:nvPr/>
        </p:nvSpPr>
        <p:spPr>
          <a:xfrm>
            <a:off x="2294730" y="4449605"/>
            <a:ext cx="1146529" cy="1146529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1/6/2017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PRNG Failures and TLS Vulnerabilities in the Wild</a:t>
            </a:r>
            <a:endParaRPr lang="en-US" dirty="0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6935B3-3181-124D-8312-E7C438C4D7A4}" type="slidenum">
              <a:rPr lang="en-US" smtClean="0"/>
              <a:t>6</a:t>
            </a:fld>
            <a:endParaRPr lang="en-US"/>
          </a:p>
        </p:txBody>
      </p:sp>
      <p:pic>
        <p:nvPicPr>
          <p:cNvPr id="10" name="Picture 9" descr="ampeddesign-LCD-Screen-300px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295499" y="3121356"/>
            <a:ext cx="819935" cy="802675"/>
          </a:xfrm>
          <a:prstGeom prst="rect">
            <a:avLst/>
          </a:prstGeom>
        </p:spPr>
      </p:pic>
      <p:pic>
        <p:nvPicPr>
          <p:cNvPr id="11" name="Picture 10" descr="man-in-gray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83110" y="2905919"/>
            <a:ext cx="678665" cy="11176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3" name="Picture 4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0378" y="4001802"/>
            <a:ext cx="778131" cy="3293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13" descr="cisco router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5721" y="3368200"/>
            <a:ext cx="768441" cy="542944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flipH="1">
            <a:off x="1503705" y="5053126"/>
            <a:ext cx="517960" cy="517960"/>
          </a:xfrm>
          <a:prstGeom prst="rect">
            <a:avLst/>
          </a:prstGeom>
          <a:effectLst>
            <a:outerShdw blurRad="50800" dist="762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flipH="1">
            <a:off x="882137" y="5062667"/>
            <a:ext cx="535117" cy="498878"/>
          </a:xfrm>
          <a:prstGeom prst="rect">
            <a:avLst/>
          </a:prstGeom>
          <a:effectLst>
            <a:outerShdw blurRad="50800" dist="762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145545" y="4608837"/>
            <a:ext cx="164958" cy="323448"/>
          </a:xfrm>
          <a:prstGeom prst="rect">
            <a:avLst/>
          </a:prstGeom>
          <a:effectLst>
            <a:outerShdw blurRad="50800" dist="762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396955" y="4567728"/>
            <a:ext cx="405667" cy="405667"/>
          </a:xfrm>
          <a:prstGeom prst="rect">
            <a:avLst/>
          </a:prstGeom>
          <a:effectLst>
            <a:outerShdw blurRad="50800" dist="762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789192" y="5049042"/>
            <a:ext cx="632572" cy="632572"/>
          </a:xfrm>
          <a:prstGeom prst="rect">
            <a:avLst/>
          </a:prstGeom>
          <a:effectLst>
            <a:outerShdw blurRad="50800" dist="762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56" name="Picture 55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339212" y="4437267"/>
            <a:ext cx="632572" cy="632572"/>
          </a:xfrm>
          <a:prstGeom prst="rect">
            <a:avLst/>
          </a:prstGeom>
          <a:effectLst>
            <a:outerShdw blurRad="50800" dist="762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57" name="Picture 56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796412" y="4437267"/>
            <a:ext cx="632572" cy="632572"/>
          </a:xfrm>
          <a:prstGeom prst="rect">
            <a:avLst/>
          </a:prstGeom>
          <a:effectLst>
            <a:outerShdw blurRad="50800" dist="762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58" name="Picture 57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331993" y="5049042"/>
            <a:ext cx="632572" cy="632572"/>
          </a:xfrm>
          <a:prstGeom prst="rect">
            <a:avLst/>
          </a:prstGeom>
          <a:effectLst>
            <a:outerShdw blurRad="50800" dist="762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95" name="Picture 9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flipH="1">
            <a:off x="1474745" y="1779021"/>
            <a:ext cx="517960" cy="517960"/>
          </a:xfrm>
          <a:prstGeom prst="rect">
            <a:avLst/>
          </a:prstGeom>
          <a:effectLst>
            <a:outerShdw blurRad="50800" dist="762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96" name="Picture 95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flipH="1">
            <a:off x="853177" y="1788562"/>
            <a:ext cx="535117" cy="498878"/>
          </a:xfrm>
          <a:prstGeom prst="rect">
            <a:avLst/>
          </a:prstGeom>
          <a:effectLst>
            <a:outerShdw blurRad="50800" dist="762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97" name="Picture 96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116585" y="1334732"/>
            <a:ext cx="164958" cy="323448"/>
          </a:xfrm>
          <a:prstGeom prst="rect">
            <a:avLst/>
          </a:prstGeom>
          <a:effectLst>
            <a:outerShdw blurRad="50800" dist="762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98" name="Picture 97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367995" y="1293623"/>
            <a:ext cx="405667" cy="405667"/>
          </a:xfrm>
          <a:prstGeom prst="rect">
            <a:avLst/>
          </a:prstGeom>
          <a:effectLst>
            <a:outerShdw blurRad="50800" dist="762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99" name="Picture 98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760232" y="1774937"/>
            <a:ext cx="632572" cy="632572"/>
          </a:xfrm>
          <a:prstGeom prst="rect">
            <a:avLst/>
          </a:prstGeom>
          <a:effectLst>
            <a:outerShdw blurRad="50800" dist="762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00" name="Picture 99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310252" y="1163162"/>
            <a:ext cx="632572" cy="632572"/>
          </a:xfrm>
          <a:prstGeom prst="rect">
            <a:avLst/>
          </a:prstGeom>
          <a:effectLst>
            <a:outerShdw blurRad="50800" dist="762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01" name="Picture 100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767452" y="1163162"/>
            <a:ext cx="632572" cy="632572"/>
          </a:xfrm>
          <a:prstGeom prst="rect">
            <a:avLst/>
          </a:prstGeom>
          <a:effectLst>
            <a:outerShdw blurRad="50800" dist="762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02" name="Picture 101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303033" y="1774937"/>
            <a:ext cx="632572" cy="632572"/>
          </a:xfrm>
          <a:prstGeom prst="rect">
            <a:avLst/>
          </a:prstGeom>
          <a:effectLst>
            <a:outerShdw blurRad="50800" dist="76200" dir="2700000" algn="tl" rotWithShape="0">
              <a:prstClr val="black">
                <a:alpha val="40000"/>
              </a:prstClr>
            </a:outerShdw>
          </a:effectLst>
        </p:spPr>
      </p:pic>
      <p:cxnSp>
        <p:nvCxnSpPr>
          <p:cNvPr id="104" name="Curved Connector 103"/>
          <p:cNvCxnSpPr>
            <a:stCxn id="40" idx="0"/>
            <a:endCxn id="3" idx="0"/>
          </p:cNvCxnSpPr>
          <p:nvPr/>
        </p:nvCxnSpPr>
        <p:spPr>
          <a:xfrm rot="5400000" flipH="1" flipV="1">
            <a:off x="2142460" y="3724070"/>
            <a:ext cx="12700" cy="1451070"/>
          </a:xfrm>
          <a:prstGeom prst="curvedConnector3">
            <a:avLst>
              <a:gd name="adj1" fmla="val 5937929"/>
            </a:avLst>
          </a:prstGeom>
          <a:ln w="317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5" name="Curved Connector 104"/>
          <p:cNvCxnSpPr>
            <a:stCxn id="40" idx="0"/>
          </p:cNvCxnSpPr>
          <p:nvPr/>
        </p:nvCxnSpPr>
        <p:spPr>
          <a:xfrm rot="5400000" flipH="1" flipV="1">
            <a:off x="1083997" y="2682487"/>
            <a:ext cx="2100047" cy="1434191"/>
          </a:xfrm>
          <a:prstGeom prst="curvedConnector3">
            <a:avLst>
              <a:gd name="adj1" fmla="val 41492"/>
            </a:avLst>
          </a:prstGeom>
          <a:ln w="317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0" name="Curved Connector 109"/>
          <p:cNvCxnSpPr>
            <a:stCxn id="3" idx="0"/>
            <a:endCxn id="36" idx="4"/>
          </p:cNvCxnSpPr>
          <p:nvPr/>
        </p:nvCxnSpPr>
        <p:spPr>
          <a:xfrm rot="16200000" flipV="1">
            <a:off x="1096367" y="2677977"/>
            <a:ext cx="2086727" cy="1456530"/>
          </a:xfrm>
          <a:prstGeom prst="curvedConnector3">
            <a:avLst>
              <a:gd name="adj1" fmla="val 42949"/>
            </a:avLst>
          </a:prstGeom>
          <a:ln w="317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Curved Connector 50"/>
          <p:cNvCxnSpPr/>
          <p:nvPr/>
        </p:nvCxnSpPr>
        <p:spPr>
          <a:xfrm rot="16200000" flipH="1">
            <a:off x="2137531" y="1659668"/>
            <a:ext cx="12700" cy="1451070"/>
          </a:xfrm>
          <a:prstGeom prst="curvedConnector3">
            <a:avLst>
              <a:gd name="adj1" fmla="val 3289654"/>
            </a:avLst>
          </a:prstGeom>
          <a:ln w="317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907958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" name="Picture 40" descr="stylized-basic-cloud-300px.png"/>
          <p:cNvPicPr>
            <a:picLocks noChangeAspect="1"/>
          </p:cNvPicPr>
          <p:nvPr/>
        </p:nvPicPr>
        <p:blipFill>
          <a:blip r:embed="rId2">
            <a:alphaModFix amt="49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7306" y="2369228"/>
            <a:ext cx="1327355" cy="958105"/>
          </a:xfrm>
          <a:prstGeom prst="rect">
            <a:avLst/>
          </a:prstGeom>
        </p:spPr>
      </p:pic>
      <p:pic>
        <p:nvPicPr>
          <p:cNvPr id="50" name="Picture 4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0952" y="4008020"/>
            <a:ext cx="778131" cy="3293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" name="Oval 39"/>
          <p:cNvSpPr/>
          <p:nvPr/>
        </p:nvSpPr>
        <p:spPr>
          <a:xfrm>
            <a:off x="843660" y="4449605"/>
            <a:ext cx="1146529" cy="1146529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Oval 35"/>
          <p:cNvSpPr/>
          <p:nvPr/>
        </p:nvSpPr>
        <p:spPr>
          <a:xfrm>
            <a:off x="838200" y="1216349"/>
            <a:ext cx="1146529" cy="1146529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Oval 37"/>
          <p:cNvSpPr/>
          <p:nvPr/>
        </p:nvSpPr>
        <p:spPr>
          <a:xfrm>
            <a:off x="2294729" y="1221114"/>
            <a:ext cx="1146529" cy="1146529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Oval 2"/>
          <p:cNvSpPr/>
          <p:nvPr/>
        </p:nvSpPr>
        <p:spPr>
          <a:xfrm>
            <a:off x="2294730" y="4449605"/>
            <a:ext cx="1146529" cy="1146529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Title 34"/>
          <p:cNvSpPr>
            <a:spLocks noGrp="1"/>
          </p:cNvSpPr>
          <p:nvPr>
            <p:ph type="title"/>
          </p:nvPr>
        </p:nvSpPr>
        <p:spPr>
          <a:xfrm>
            <a:off x="5326760" y="365125"/>
            <a:ext cx="6027040" cy="1325563"/>
          </a:xfrm>
        </p:spPr>
        <p:txBody>
          <a:bodyPr/>
          <a:lstStyle/>
          <a:p>
            <a:r>
              <a:rPr lang="en-US" dirty="0" smtClean="0"/>
              <a:t>Crypto Visibility</a:t>
            </a:r>
            <a:endParaRPr lang="en-US" dirty="0"/>
          </a:p>
        </p:txBody>
      </p:sp>
      <p:sp>
        <p:nvSpPr>
          <p:cNvPr id="37" name="Content Placeholder 36"/>
          <p:cNvSpPr>
            <a:spLocks noGrp="1"/>
          </p:cNvSpPr>
          <p:nvPr>
            <p:ph idx="1"/>
          </p:nvPr>
        </p:nvSpPr>
        <p:spPr>
          <a:xfrm>
            <a:off x="5326759" y="1825625"/>
            <a:ext cx="6402785" cy="4351338"/>
          </a:xfrm>
        </p:spPr>
        <p:txBody>
          <a:bodyPr/>
          <a:lstStyle/>
          <a:p>
            <a:r>
              <a:rPr lang="en-US" dirty="0" smtClean="0"/>
              <a:t>Is encryption used where needed?</a:t>
            </a:r>
          </a:p>
          <a:p>
            <a:pPr lvl="1"/>
            <a:r>
              <a:rPr lang="en-US" dirty="0" smtClean="0"/>
              <a:t>Sensitive data</a:t>
            </a:r>
          </a:p>
          <a:p>
            <a:r>
              <a:rPr lang="en-US" dirty="0"/>
              <a:t>Are there active attacks/exploits?</a:t>
            </a:r>
          </a:p>
          <a:p>
            <a:r>
              <a:rPr lang="en-US" dirty="0" smtClean="0"/>
              <a:t>Where </a:t>
            </a:r>
            <a:r>
              <a:rPr lang="en-US" dirty="0"/>
              <a:t>are bad certificates/keys in use?</a:t>
            </a:r>
          </a:p>
          <a:p>
            <a:r>
              <a:rPr lang="en-US" dirty="0"/>
              <a:t>Where is weak crypto being used?</a:t>
            </a:r>
          </a:p>
          <a:p>
            <a:pPr lvl="1"/>
            <a:r>
              <a:rPr lang="en-US" dirty="0" smtClean="0"/>
              <a:t>Weak cryptography</a:t>
            </a:r>
          </a:p>
          <a:p>
            <a:pPr lvl="1"/>
            <a:r>
              <a:rPr lang="en-US" dirty="0" smtClean="0"/>
              <a:t>Implementation flaws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1/6/2017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PRNG Failures and TLS Vulnerabilities in the Wild</a:t>
            </a:r>
            <a:endParaRPr lang="en-US" dirty="0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6935B3-3181-124D-8312-E7C438C4D7A4}" type="slidenum">
              <a:rPr lang="en-US" smtClean="0"/>
              <a:t>7</a:t>
            </a:fld>
            <a:endParaRPr lang="en-US"/>
          </a:p>
        </p:txBody>
      </p:sp>
      <p:pic>
        <p:nvPicPr>
          <p:cNvPr id="10" name="Picture 9" descr="ampeddesign-LCD-Screen-300px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295499" y="3121356"/>
            <a:ext cx="819935" cy="802675"/>
          </a:xfrm>
          <a:prstGeom prst="rect">
            <a:avLst/>
          </a:prstGeom>
        </p:spPr>
      </p:pic>
      <p:pic>
        <p:nvPicPr>
          <p:cNvPr id="11" name="Picture 10" descr="man-in-gray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83110" y="2905919"/>
            <a:ext cx="678665" cy="11176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3" name="Picture 4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0378" y="4001802"/>
            <a:ext cx="778131" cy="3293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13" descr="cisco router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5721" y="3368200"/>
            <a:ext cx="768441" cy="542944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flipH="1">
            <a:off x="1503705" y="5053126"/>
            <a:ext cx="517960" cy="517960"/>
          </a:xfrm>
          <a:prstGeom prst="rect">
            <a:avLst/>
          </a:prstGeom>
          <a:effectLst>
            <a:outerShdw blurRad="50800" dist="762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flipH="1">
            <a:off x="882137" y="5062667"/>
            <a:ext cx="535117" cy="498878"/>
          </a:xfrm>
          <a:prstGeom prst="rect">
            <a:avLst/>
          </a:prstGeom>
          <a:effectLst>
            <a:outerShdw blurRad="50800" dist="762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145545" y="4608837"/>
            <a:ext cx="164958" cy="323448"/>
          </a:xfrm>
          <a:prstGeom prst="rect">
            <a:avLst/>
          </a:prstGeom>
          <a:effectLst>
            <a:outerShdw blurRad="50800" dist="762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396955" y="4567728"/>
            <a:ext cx="405667" cy="405667"/>
          </a:xfrm>
          <a:prstGeom prst="rect">
            <a:avLst/>
          </a:prstGeom>
          <a:effectLst>
            <a:outerShdw blurRad="50800" dist="762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789192" y="5049042"/>
            <a:ext cx="632572" cy="632572"/>
          </a:xfrm>
          <a:prstGeom prst="rect">
            <a:avLst/>
          </a:prstGeom>
          <a:effectLst>
            <a:outerShdw blurRad="50800" dist="762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56" name="Picture 55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339212" y="4437267"/>
            <a:ext cx="632572" cy="632572"/>
          </a:xfrm>
          <a:prstGeom prst="rect">
            <a:avLst/>
          </a:prstGeom>
          <a:effectLst>
            <a:outerShdw blurRad="50800" dist="762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57" name="Picture 56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796412" y="4437267"/>
            <a:ext cx="632572" cy="632572"/>
          </a:xfrm>
          <a:prstGeom prst="rect">
            <a:avLst/>
          </a:prstGeom>
          <a:effectLst>
            <a:outerShdw blurRad="50800" dist="762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58" name="Picture 57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331993" y="5049042"/>
            <a:ext cx="632572" cy="632572"/>
          </a:xfrm>
          <a:prstGeom prst="rect">
            <a:avLst/>
          </a:prstGeom>
          <a:effectLst>
            <a:outerShdw blurRad="50800" dist="762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95" name="Picture 9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flipH="1">
            <a:off x="1474745" y="1779021"/>
            <a:ext cx="517960" cy="517960"/>
          </a:xfrm>
          <a:prstGeom prst="rect">
            <a:avLst/>
          </a:prstGeom>
          <a:effectLst>
            <a:outerShdw blurRad="50800" dist="762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96" name="Picture 95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flipH="1">
            <a:off x="853177" y="1788562"/>
            <a:ext cx="535117" cy="498878"/>
          </a:xfrm>
          <a:prstGeom prst="rect">
            <a:avLst/>
          </a:prstGeom>
          <a:effectLst>
            <a:outerShdw blurRad="50800" dist="762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97" name="Picture 96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116585" y="1334732"/>
            <a:ext cx="164958" cy="323448"/>
          </a:xfrm>
          <a:prstGeom prst="rect">
            <a:avLst/>
          </a:prstGeom>
          <a:effectLst>
            <a:outerShdw blurRad="50800" dist="762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98" name="Picture 97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367995" y="1293623"/>
            <a:ext cx="405667" cy="405667"/>
          </a:xfrm>
          <a:prstGeom prst="rect">
            <a:avLst/>
          </a:prstGeom>
          <a:effectLst>
            <a:outerShdw blurRad="50800" dist="762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99" name="Picture 98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760232" y="1774937"/>
            <a:ext cx="632572" cy="632572"/>
          </a:xfrm>
          <a:prstGeom prst="rect">
            <a:avLst/>
          </a:prstGeom>
          <a:effectLst>
            <a:outerShdw blurRad="50800" dist="762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00" name="Picture 99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310252" y="1163162"/>
            <a:ext cx="632572" cy="632572"/>
          </a:xfrm>
          <a:prstGeom prst="rect">
            <a:avLst/>
          </a:prstGeom>
          <a:effectLst>
            <a:outerShdw blurRad="50800" dist="762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01" name="Picture 100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767452" y="1163162"/>
            <a:ext cx="632572" cy="632572"/>
          </a:xfrm>
          <a:prstGeom prst="rect">
            <a:avLst/>
          </a:prstGeom>
          <a:effectLst>
            <a:outerShdw blurRad="50800" dist="762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02" name="Picture 101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303033" y="1774937"/>
            <a:ext cx="632572" cy="632572"/>
          </a:xfrm>
          <a:prstGeom prst="rect">
            <a:avLst/>
          </a:prstGeom>
          <a:effectLst>
            <a:outerShdw blurRad="50800" dist="76200" dir="2700000" algn="tl" rotWithShape="0">
              <a:prstClr val="black">
                <a:alpha val="40000"/>
              </a:prstClr>
            </a:outerShdw>
          </a:effectLst>
        </p:spPr>
      </p:pic>
      <p:cxnSp>
        <p:nvCxnSpPr>
          <p:cNvPr id="104" name="Curved Connector 103"/>
          <p:cNvCxnSpPr>
            <a:stCxn id="40" idx="0"/>
            <a:endCxn id="3" idx="0"/>
          </p:cNvCxnSpPr>
          <p:nvPr/>
        </p:nvCxnSpPr>
        <p:spPr>
          <a:xfrm rot="5400000" flipH="1" flipV="1">
            <a:off x="2142460" y="3724070"/>
            <a:ext cx="12700" cy="1451070"/>
          </a:xfrm>
          <a:prstGeom prst="curvedConnector3">
            <a:avLst>
              <a:gd name="adj1" fmla="val 5937929"/>
            </a:avLst>
          </a:prstGeom>
          <a:ln w="317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5" name="Curved Connector 104"/>
          <p:cNvCxnSpPr>
            <a:stCxn id="40" idx="0"/>
          </p:cNvCxnSpPr>
          <p:nvPr/>
        </p:nvCxnSpPr>
        <p:spPr>
          <a:xfrm rot="5400000" flipH="1" flipV="1">
            <a:off x="1083997" y="2682487"/>
            <a:ext cx="2100047" cy="1434191"/>
          </a:xfrm>
          <a:prstGeom prst="curvedConnector3">
            <a:avLst>
              <a:gd name="adj1" fmla="val 41492"/>
            </a:avLst>
          </a:prstGeom>
          <a:ln w="317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0" name="Curved Connector 109"/>
          <p:cNvCxnSpPr>
            <a:stCxn id="3" idx="0"/>
            <a:endCxn id="36" idx="4"/>
          </p:cNvCxnSpPr>
          <p:nvPr/>
        </p:nvCxnSpPr>
        <p:spPr>
          <a:xfrm rot="16200000" flipV="1">
            <a:off x="1096367" y="2677977"/>
            <a:ext cx="2086727" cy="1456530"/>
          </a:xfrm>
          <a:prstGeom prst="curvedConnector3">
            <a:avLst>
              <a:gd name="adj1" fmla="val 42949"/>
            </a:avLst>
          </a:prstGeom>
          <a:ln w="317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Curved Connector 50"/>
          <p:cNvCxnSpPr/>
          <p:nvPr/>
        </p:nvCxnSpPr>
        <p:spPr>
          <a:xfrm rot="16200000" flipH="1">
            <a:off x="2137531" y="1659668"/>
            <a:ext cx="12700" cy="1451070"/>
          </a:xfrm>
          <a:prstGeom prst="curvedConnector3">
            <a:avLst>
              <a:gd name="adj1" fmla="val 3289654"/>
            </a:avLst>
          </a:prstGeom>
          <a:ln w="317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817265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alphaModFix amt="4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sz="8800" b="1" dirty="0" smtClean="0">
                <a:solidFill>
                  <a:schemeClr val="bg2"/>
                </a:solidFill>
              </a:rPr>
              <a:t>Detecting flaws</a:t>
            </a:r>
            <a:endParaRPr lang="en-US" sz="8800" b="1" dirty="0">
              <a:solidFill>
                <a:schemeClr val="bg2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83051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Multisession Monitoring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1/6/2017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PRNG Failures and TLS Vulnerabilities in the Wild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6935B3-3181-124D-8312-E7C438C4D7A4}" type="slidenum">
              <a:rPr lang="en-US" smtClean="0"/>
              <a:t>9</a:t>
            </a:fld>
            <a:endParaRPr lang="en-US"/>
          </a:p>
        </p:txBody>
      </p:sp>
      <p:sp>
        <p:nvSpPr>
          <p:cNvPr id="7" name="Cloud 6"/>
          <p:cNvSpPr/>
          <p:nvPr/>
        </p:nvSpPr>
        <p:spPr>
          <a:xfrm>
            <a:off x="6264974" y="1266962"/>
            <a:ext cx="4088999" cy="865969"/>
          </a:xfrm>
          <a:prstGeom prst="cloud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76200" dist="50800" dir="5400000" algn="ctr" rotWithShape="0">
              <a:srgbClr val="000000">
                <a:alpha val="27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8" name="Group 7"/>
          <p:cNvGrpSpPr/>
          <p:nvPr/>
        </p:nvGrpSpPr>
        <p:grpSpPr>
          <a:xfrm>
            <a:off x="3019122" y="1590549"/>
            <a:ext cx="421171" cy="4531331"/>
            <a:chOff x="1191304" y="1332433"/>
            <a:chExt cx="421171" cy="4531331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 flipH="1">
              <a:off x="1191304" y="1332433"/>
              <a:ext cx="421171" cy="421171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cxnSp>
          <p:nvCxnSpPr>
            <p:cNvPr id="10" name="Straight Connector 9"/>
            <p:cNvCxnSpPr/>
            <p:nvPr/>
          </p:nvCxnSpPr>
          <p:spPr>
            <a:xfrm>
              <a:off x="1401889" y="1832194"/>
              <a:ext cx="0" cy="4031570"/>
            </a:xfrm>
            <a:prstGeom prst="line">
              <a:avLst/>
            </a:prstGeom>
            <a:ln>
              <a:solidFill>
                <a:schemeClr val="bg1">
                  <a:lumMod val="50000"/>
                </a:schemeClr>
              </a:solidFill>
              <a:prstDash val="sys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" name="Group 10"/>
          <p:cNvGrpSpPr/>
          <p:nvPr/>
        </p:nvGrpSpPr>
        <p:grpSpPr>
          <a:xfrm>
            <a:off x="6713142" y="1579730"/>
            <a:ext cx="397287" cy="4552966"/>
            <a:chOff x="1865787" y="1310798"/>
            <a:chExt cx="397287" cy="4552966"/>
          </a:xfrm>
        </p:grpSpPr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 flipH="1">
              <a:off x="1865787" y="1310798"/>
              <a:ext cx="397287" cy="464440"/>
            </a:xfrm>
            <a:prstGeom prst="rect">
              <a:avLst/>
            </a:prstGeom>
          </p:spPr>
        </p:pic>
        <p:cxnSp>
          <p:nvCxnSpPr>
            <p:cNvPr id="13" name="Straight Connector 12"/>
            <p:cNvCxnSpPr/>
            <p:nvPr/>
          </p:nvCxnSpPr>
          <p:spPr>
            <a:xfrm>
              <a:off x="2064430" y="1832194"/>
              <a:ext cx="0" cy="4031570"/>
            </a:xfrm>
            <a:prstGeom prst="line">
              <a:avLst/>
            </a:prstGeom>
            <a:ln>
              <a:solidFill>
                <a:schemeClr val="bg1">
                  <a:lumMod val="50000"/>
                </a:schemeClr>
              </a:solidFill>
              <a:prstDash val="sys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4" name="Group 13"/>
          <p:cNvGrpSpPr/>
          <p:nvPr/>
        </p:nvGrpSpPr>
        <p:grpSpPr>
          <a:xfrm>
            <a:off x="3634792" y="1590549"/>
            <a:ext cx="421171" cy="4531331"/>
            <a:chOff x="1191304" y="1332433"/>
            <a:chExt cx="421171" cy="4531331"/>
          </a:xfrm>
        </p:grpSpPr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 flipH="1">
              <a:off x="1191304" y="1332433"/>
              <a:ext cx="421171" cy="421171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cxnSp>
          <p:nvCxnSpPr>
            <p:cNvPr id="16" name="Straight Connector 15"/>
            <p:cNvCxnSpPr/>
            <p:nvPr/>
          </p:nvCxnSpPr>
          <p:spPr>
            <a:xfrm>
              <a:off x="1401889" y="1832194"/>
              <a:ext cx="0" cy="4031570"/>
            </a:xfrm>
            <a:prstGeom prst="line">
              <a:avLst/>
            </a:prstGeom>
            <a:ln>
              <a:solidFill>
                <a:schemeClr val="bg1">
                  <a:lumMod val="50000"/>
                </a:schemeClr>
              </a:solidFill>
              <a:prstDash val="sys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7" name="Group 16"/>
          <p:cNvGrpSpPr/>
          <p:nvPr/>
        </p:nvGrpSpPr>
        <p:grpSpPr>
          <a:xfrm>
            <a:off x="4250462" y="1590549"/>
            <a:ext cx="421171" cy="4531331"/>
            <a:chOff x="1191304" y="1332433"/>
            <a:chExt cx="421171" cy="4531331"/>
          </a:xfrm>
        </p:grpSpPr>
        <p:pic>
          <p:nvPicPr>
            <p:cNvPr id="18" name="Picture 17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 flipH="1">
              <a:off x="1191304" y="1332433"/>
              <a:ext cx="421171" cy="421171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cxnSp>
          <p:nvCxnSpPr>
            <p:cNvPr id="19" name="Straight Connector 18"/>
            <p:cNvCxnSpPr/>
            <p:nvPr/>
          </p:nvCxnSpPr>
          <p:spPr>
            <a:xfrm>
              <a:off x="1401889" y="1832194"/>
              <a:ext cx="0" cy="4031570"/>
            </a:xfrm>
            <a:prstGeom prst="line">
              <a:avLst/>
            </a:prstGeom>
            <a:ln>
              <a:solidFill>
                <a:schemeClr val="bg1">
                  <a:lumMod val="50000"/>
                </a:schemeClr>
              </a:solidFill>
              <a:prstDash val="sys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0" name="Group 19"/>
          <p:cNvGrpSpPr/>
          <p:nvPr/>
        </p:nvGrpSpPr>
        <p:grpSpPr>
          <a:xfrm>
            <a:off x="4866132" y="1590549"/>
            <a:ext cx="421171" cy="4531331"/>
            <a:chOff x="1191304" y="1332433"/>
            <a:chExt cx="421171" cy="4531331"/>
          </a:xfrm>
        </p:grpSpPr>
        <p:pic>
          <p:nvPicPr>
            <p:cNvPr id="21" name="Picture 20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 flipH="1">
              <a:off x="1191304" y="1332433"/>
              <a:ext cx="421171" cy="421171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cxnSp>
          <p:nvCxnSpPr>
            <p:cNvPr id="22" name="Straight Connector 21"/>
            <p:cNvCxnSpPr/>
            <p:nvPr/>
          </p:nvCxnSpPr>
          <p:spPr>
            <a:xfrm>
              <a:off x="1401889" y="1832194"/>
              <a:ext cx="0" cy="4031570"/>
            </a:xfrm>
            <a:prstGeom prst="line">
              <a:avLst/>
            </a:prstGeom>
            <a:ln>
              <a:solidFill>
                <a:schemeClr val="bg1">
                  <a:lumMod val="50000"/>
                </a:schemeClr>
              </a:solidFill>
              <a:prstDash val="sys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3" name="Group 22"/>
          <p:cNvGrpSpPr/>
          <p:nvPr/>
        </p:nvGrpSpPr>
        <p:grpSpPr>
          <a:xfrm>
            <a:off x="5481802" y="1590549"/>
            <a:ext cx="421171" cy="4531331"/>
            <a:chOff x="1191304" y="1332433"/>
            <a:chExt cx="421171" cy="4531331"/>
          </a:xfrm>
        </p:grpSpPr>
        <p:pic>
          <p:nvPicPr>
            <p:cNvPr id="24" name="Picture 23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 flipH="1">
              <a:off x="1191304" y="1332433"/>
              <a:ext cx="421171" cy="421171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cxnSp>
          <p:nvCxnSpPr>
            <p:cNvPr id="25" name="Straight Connector 24"/>
            <p:cNvCxnSpPr/>
            <p:nvPr/>
          </p:nvCxnSpPr>
          <p:spPr>
            <a:xfrm>
              <a:off x="1401889" y="1832194"/>
              <a:ext cx="0" cy="4031570"/>
            </a:xfrm>
            <a:prstGeom prst="line">
              <a:avLst/>
            </a:prstGeom>
            <a:ln>
              <a:solidFill>
                <a:schemeClr val="bg1">
                  <a:lumMod val="50000"/>
                </a:schemeClr>
              </a:solidFill>
              <a:prstDash val="sys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6" name="Group 25"/>
          <p:cNvGrpSpPr/>
          <p:nvPr/>
        </p:nvGrpSpPr>
        <p:grpSpPr>
          <a:xfrm>
            <a:off x="7304928" y="1579730"/>
            <a:ext cx="397287" cy="4552966"/>
            <a:chOff x="1865787" y="1310798"/>
            <a:chExt cx="397287" cy="4552966"/>
          </a:xfrm>
        </p:grpSpPr>
        <p:pic>
          <p:nvPicPr>
            <p:cNvPr id="27" name="Picture 26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 flipH="1">
              <a:off x="1865787" y="1310798"/>
              <a:ext cx="397287" cy="464440"/>
            </a:xfrm>
            <a:prstGeom prst="rect">
              <a:avLst/>
            </a:prstGeom>
          </p:spPr>
        </p:pic>
        <p:cxnSp>
          <p:nvCxnSpPr>
            <p:cNvPr id="28" name="Straight Connector 27"/>
            <p:cNvCxnSpPr/>
            <p:nvPr/>
          </p:nvCxnSpPr>
          <p:spPr>
            <a:xfrm>
              <a:off x="2064430" y="1832194"/>
              <a:ext cx="0" cy="4031570"/>
            </a:xfrm>
            <a:prstGeom prst="line">
              <a:avLst/>
            </a:prstGeom>
            <a:ln>
              <a:solidFill>
                <a:schemeClr val="bg1">
                  <a:lumMod val="50000"/>
                </a:schemeClr>
              </a:solidFill>
              <a:prstDash val="sys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9" name="Group 28"/>
          <p:cNvGrpSpPr/>
          <p:nvPr/>
        </p:nvGrpSpPr>
        <p:grpSpPr>
          <a:xfrm>
            <a:off x="7896714" y="1579730"/>
            <a:ext cx="397287" cy="4552966"/>
            <a:chOff x="1865787" y="1310798"/>
            <a:chExt cx="397287" cy="4552966"/>
          </a:xfrm>
        </p:grpSpPr>
        <p:pic>
          <p:nvPicPr>
            <p:cNvPr id="30" name="Picture 29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 flipH="1">
              <a:off x="1865787" y="1310798"/>
              <a:ext cx="397287" cy="464440"/>
            </a:xfrm>
            <a:prstGeom prst="rect">
              <a:avLst/>
            </a:prstGeom>
          </p:spPr>
        </p:pic>
        <p:cxnSp>
          <p:nvCxnSpPr>
            <p:cNvPr id="31" name="Straight Connector 30"/>
            <p:cNvCxnSpPr/>
            <p:nvPr/>
          </p:nvCxnSpPr>
          <p:spPr>
            <a:xfrm>
              <a:off x="2064430" y="1832194"/>
              <a:ext cx="0" cy="4031570"/>
            </a:xfrm>
            <a:prstGeom prst="line">
              <a:avLst/>
            </a:prstGeom>
            <a:ln>
              <a:solidFill>
                <a:schemeClr val="bg1">
                  <a:lumMod val="50000"/>
                </a:schemeClr>
              </a:solidFill>
              <a:prstDash val="sys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2" name="Group 31"/>
          <p:cNvGrpSpPr/>
          <p:nvPr/>
        </p:nvGrpSpPr>
        <p:grpSpPr>
          <a:xfrm>
            <a:off x="8488500" y="1579730"/>
            <a:ext cx="397287" cy="4552966"/>
            <a:chOff x="1865787" y="1310798"/>
            <a:chExt cx="397287" cy="4552966"/>
          </a:xfrm>
        </p:grpSpPr>
        <p:pic>
          <p:nvPicPr>
            <p:cNvPr id="33" name="Picture 32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 flipH="1">
              <a:off x="1865787" y="1310798"/>
              <a:ext cx="397287" cy="464440"/>
            </a:xfrm>
            <a:prstGeom prst="rect">
              <a:avLst/>
            </a:prstGeom>
          </p:spPr>
        </p:pic>
        <p:cxnSp>
          <p:nvCxnSpPr>
            <p:cNvPr id="34" name="Straight Connector 33"/>
            <p:cNvCxnSpPr/>
            <p:nvPr/>
          </p:nvCxnSpPr>
          <p:spPr>
            <a:xfrm>
              <a:off x="2064430" y="1832194"/>
              <a:ext cx="0" cy="4031570"/>
            </a:xfrm>
            <a:prstGeom prst="line">
              <a:avLst/>
            </a:prstGeom>
            <a:ln>
              <a:solidFill>
                <a:schemeClr val="bg1">
                  <a:lumMod val="50000"/>
                </a:schemeClr>
              </a:solidFill>
              <a:prstDash val="sys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5" name="Group 34"/>
          <p:cNvGrpSpPr/>
          <p:nvPr/>
        </p:nvGrpSpPr>
        <p:grpSpPr>
          <a:xfrm>
            <a:off x="9080286" y="1579730"/>
            <a:ext cx="397287" cy="4552966"/>
            <a:chOff x="1865787" y="1310798"/>
            <a:chExt cx="397287" cy="4552966"/>
          </a:xfrm>
        </p:grpSpPr>
        <p:pic>
          <p:nvPicPr>
            <p:cNvPr id="36" name="Picture 35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 flipH="1">
              <a:off x="1865787" y="1310798"/>
              <a:ext cx="397287" cy="464440"/>
            </a:xfrm>
            <a:prstGeom prst="rect">
              <a:avLst/>
            </a:prstGeom>
          </p:spPr>
        </p:pic>
        <p:cxnSp>
          <p:nvCxnSpPr>
            <p:cNvPr id="37" name="Straight Connector 36"/>
            <p:cNvCxnSpPr/>
            <p:nvPr/>
          </p:nvCxnSpPr>
          <p:spPr>
            <a:xfrm>
              <a:off x="2064430" y="1832194"/>
              <a:ext cx="0" cy="4031570"/>
            </a:xfrm>
            <a:prstGeom prst="line">
              <a:avLst/>
            </a:prstGeom>
            <a:ln>
              <a:solidFill>
                <a:schemeClr val="bg1">
                  <a:lumMod val="50000"/>
                </a:schemeClr>
              </a:solidFill>
              <a:prstDash val="sys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8" name="Group 37"/>
          <p:cNvGrpSpPr/>
          <p:nvPr/>
        </p:nvGrpSpPr>
        <p:grpSpPr>
          <a:xfrm>
            <a:off x="9672076" y="1579730"/>
            <a:ext cx="397287" cy="4552966"/>
            <a:chOff x="1865787" y="1310798"/>
            <a:chExt cx="397287" cy="4552966"/>
          </a:xfrm>
        </p:grpSpPr>
        <p:pic>
          <p:nvPicPr>
            <p:cNvPr id="39" name="Picture 38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 flipH="1">
              <a:off x="1865787" y="1310798"/>
              <a:ext cx="397287" cy="464440"/>
            </a:xfrm>
            <a:prstGeom prst="rect">
              <a:avLst/>
            </a:prstGeom>
          </p:spPr>
        </p:pic>
        <p:cxnSp>
          <p:nvCxnSpPr>
            <p:cNvPr id="40" name="Straight Connector 39"/>
            <p:cNvCxnSpPr/>
            <p:nvPr/>
          </p:nvCxnSpPr>
          <p:spPr>
            <a:xfrm>
              <a:off x="2064430" y="1832194"/>
              <a:ext cx="0" cy="4031570"/>
            </a:xfrm>
            <a:prstGeom prst="line">
              <a:avLst/>
            </a:prstGeom>
            <a:ln>
              <a:solidFill>
                <a:schemeClr val="bg1">
                  <a:lumMod val="50000"/>
                </a:schemeClr>
              </a:solidFill>
              <a:prstDash val="sys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41" name="Straight Connector 40"/>
          <p:cNvCxnSpPr/>
          <p:nvPr/>
        </p:nvCxnSpPr>
        <p:spPr>
          <a:xfrm flipV="1">
            <a:off x="3224682" y="2594781"/>
            <a:ext cx="4887557" cy="9622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>
            <a:off x="3234304" y="3869681"/>
            <a:ext cx="4849071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>
            <a:off x="3224681" y="5134959"/>
            <a:ext cx="4868314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44" name="Group 43"/>
          <p:cNvGrpSpPr/>
          <p:nvPr/>
        </p:nvGrpSpPr>
        <p:grpSpPr>
          <a:xfrm>
            <a:off x="1172112" y="1569755"/>
            <a:ext cx="421171" cy="4531331"/>
            <a:chOff x="1191304" y="1332433"/>
            <a:chExt cx="421171" cy="4531331"/>
          </a:xfrm>
        </p:grpSpPr>
        <p:pic>
          <p:nvPicPr>
            <p:cNvPr id="45" name="Picture 44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 flipH="1">
              <a:off x="1191304" y="1332433"/>
              <a:ext cx="421171" cy="421171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cxnSp>
          <p:nvCxnSpPr>
            <p:cNvPr id="46" name="Straight Connector 45"/>
            <p:cNvCxnSpPr/>
            <p:nvPr/>
          </p:nvCxnSpPr>
          <p:spPr>
            <a:xfrm>
              <a:off x="1401889" y="1832194"/>
              <a:ext cx="0" cy="4031570"/>
            </a:xfrm>
            <a:prstGeom prst="line">
              <a:avLst/>
            </a:prstGeom>
            <a:ln>
              <a:solidFill>
                <a:schemeClr val="bg1">
                  <a:lumMod val="50000"/>
                </a:schemeClr>
              </a:solidFill>
              <a:prstDash val="sys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7" name="Group 46"/>
          <p:cNvGrpSpPr/>
          <p:nvPr/>
        </p:nvGrpSpPr>
        <p:grpSpPr>
          <a:xfrm>
            <a:off x="1787782" y="1569755"/>
            <a:ext cx="421171" cy="4531331"/>
            <a:chOff x="1191304" y="1332433"/>
            <a:chExt cx="421171" cy="4531331"/>
          </a:xfrm>
        </p:grpSpPr>
        <p:pic>
          <p:nvPicPr>
            <p:cNvPr id="48" name="Picture 47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 flipH="1">
              <a:off x="1191304" y="1332433"/>
              <a:ext cx="421171" cy="421171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cxnSp>
          <p:nvCxnSpPr>
            <p:cNvPr id="49" name="Straight Connector 48"/>
            <p:cNvCxnSpPr/>
            <p:nvPr/>
          </p:nvCxnSpPr>
          <p:spPr>
            <a:xfrm>
              <a:off x="1401889" y="1832194"/>
              <a:ext cx="0" cy="4031570"/>
            </a:xfrm>
            <a:prstGeom prst="line">
              <a:avLst/>
            </a:prstGeom>
            <a:ln>
              <a:solidFill>
                <a:schemeClr val="bg1">
                  <a:lumMod val="50000"/>
                </a:schemeClr>
              </a:solidFill>
              <a:prstDash val="sys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0" name="Group 49"/>
          <p:cNvGrpSpPr/>
          <p:nvPr/>
        </p:nvGrpSpPr>
        <p:grpSpPr>
          <a:xfrm>
            <a:off x="2403452" y="1569755"/>
            <a:ext cx="421171" cy="4531331"/>
            <a:chOff x="1191304" y="1332433"/>
            <a:chExt cx="421171" cy="4531331"/>
          </a:xfrm>
        </p:grpSpPr>
        <p:pic>
          <p:nvPicPr>
            <p:cNvPr id="51" name="Picture 50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 flipH="1">
              <a:off x="1191304" y="1332433"/>
              <a:ext cx="421171" cy="421171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cxnSp>
          <p:nvCxnSpPr>
            <p:cNvPr id="52" name="Straight Connector 51"/>
            <p:cNvCxnSpPr/>
            <p:nvPr/>
          </p:nvCxnSpPr>
          <p:spPr>
            <a:xfrm>
              <a:off x="1401889" y="1832194"/>
              <a:ext cx="0" cy="4031570"/>
            </a:xfrm>
            <a:prstGeom prst="line">
              <a:avLst/>
            </a:prstGeom>
            <a:ln>
              <a:solidFill>
                <a:schemeClr val="bg1">
                  <a:lumMod val="50000"/>
                </a:schemeClr>
              </a:solidFill>
              <a:prstDash val="sys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53" name="Straight Connector 52"/>
          <p:cNvCxnSpPr/>
          <p:nvPr/>
        </p:nvCxnSpPr>
        <p:spPr>
          <a:xfrm flipV="1">
            <a:off x="2001253" y="3537726"/>
            <a:ext cx="6101364" cy="17694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/>
          <p:cNvCxnSpPr/>
          <p:nvPr/>
        </p:nvCxnSpPr>
        <p:spPr>
          <a:xfrm flipV="1">
            <a:off x="2010875" y="4807815"/>
            <a:ext cx="6091742" cy="12884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/>
          <p:cNvCxnSpPr/>
          <p:nvPr/>
        </p:nvCxnSpPr>
        <p:spPr>
          <a:xfrm>
            <a:off x="1375878" y="2189112"/>
            <a:ext cx="5543335" cy="155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6" name="Straight Connector 55"/>
          <p:cNvCxnSpPr/>
          <p:nvPr/>
        </p:nvCxnSpPr>
        <p:spPr>
          <a:xfrm>
            <a:off x="2586606" y="2303025"/>
            <a:ext cx="4332606" cy="310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7" name="Straight Connector 56"/>
          <p:cNvCxnSpPr/>
          <p:nvPr/>
        </p:nvCxnSpPr>
        <p:spPr>
          <a:xfrm>
            <a:off x="4441954" y="2416937"/>
            <a:ext cx="4247554" cy="14272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8" name="Straight Connector 57"/>
          <p:cNvCxnSpPr/>
          <p:nvPr/>
        </p:nvCxnSpPr>
        <p:spPr>
          <a:xfrm>
            <a:off x="5085034" y="2896482"/>
            <a:ext cx="4210608" cy="6201"/>
          </a:xfrm>
          <a:prstGeom prst="line">
            <a:avLst/>
          </a:prstGeom>
          <a:ln w="28575"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9" name="Straight Connector 58"/>
          <p:cNvCxnSpPr/>
          <p:nvPr/>
        </p:nvCxnSpPr>
        <p:spPr>
          <a:xfrm>
            <a:off x="4477361" y="3145101"/>
            <a:ext cx="2432230" cy="7751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/>
          <p:cNvCxnSpPr/>
          <p:nvPr/>
        </p:nvCxnSpPr>
        <p:spPr>
          <a:xfrm flipV="1">
            <a:off x="5688091" y="3431886"/>
            <a:ext cx="3578689" cy="9943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1" name="Straight Connector 60"/>
          <p:cNvCxnSpPr/>
          <p:nvPr/>
        </p:nvCxnSpPr>
        <p:spPr>
          <a:xfrm flipV="1">
            <a:off x="1387037" y="4066930"/>
            <a:ext cx="8485876" cy="9622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2" name="Straight Connector 61"/>
          <p:cNvCxnSpPr/>
          <p:nvPr/>
        </p:nvCxnSpPr>
        <p:spPr>
          <a:xfrm>
            <a:off x="1366257" y="5393200"/>
            <a:ext cx="7919765" cy="11172"/>
          </a:xfrm>
          <a:prstGeom prst="line">
            <a:avLst/>
          </a:prstGeom>
          <a:ln w="28575"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3" name="Straight Connector 62"/>
          <p:cNvCxnSpPr/>
          <p:nvPr/>
        </p:nvCxnSpPr>
        <p:spPr>
          <a:xfrm>
            <a:off x="3265094" y="4386325"/>
            <a:ext cx="4210608" cy="6201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4" name="Straight Connector 63"/>
          <p:cNvCxnSpPr/>
          <p:nvPr/>
        </p:nvCxnSpPr>
        <p:spPr>
          <a:xfrm>
            <a:off x="2618548" y="5779627"/>
            <a:ext cx="5482531" cy="27315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5" name="Straight Connector 64"/>
          <p:cNvCxnSpPr/>
          <p:nvPr/>
        </p:nvCxnSpPr>
        <p:spPr>
          <a:xfrm>
            <a:off x="5706945" y="5933578"/>
            <a:ext cx="3579077" cy="28865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6" name="Curved Connector 65"/>
          <p:cNvCxnSpPr/>
          <p:nvPr/>
        </p:nvCxnSpPr>
        <p:spPr>
          <a:xfrm rot="5400000">
            <a:off x="8365398" y="4140031"/>
            <a:ext cx="1989860" cy="12700"/>
          </a:xfrm>
          <a:prstGeom prst="curvedConnector3">
            <a:avLst>
              <a:gd name="adj1" fmla="val 50000"/>
            </a:avLst>
          </a:prstGeom>
          <a:ln w="28575">
            <a:solidFill>
              <a:srgbClr val="FFC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7" name="Explosion 1 66"/>
          <p:cNvSpPr/>
          <p:nvPr/>
        </p:nvSpPr>
        <p:spPr>
          <a:xfrm>
            <a:off x="9026263" y="2672646"/>
            <a:ext cx="451310" cy="446690"/>
          </a:xfrm>
          <a:prstGeom prst="irregularSeal1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" name="Explosion 1 67"/>
          <p:cNvSpPr/>
          <p:nvPr/>
        </p:nvSpPr>
        <p:spPr>
          <a:xfrm>
            <a:off x="9161811" y="5169855"/>
            <a:ext cx="451310" cy="446690"/>
          </a:xfrm>
          <a:prstGeom prst="irregularSeal1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21040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14867</TotalTime>
  <Words>979</Words>
  <Application>Microsoft Macintosh PowerPoint</Application>
  <PresentationFormat>Widescreen</PresentationFormat>
  <Paragraphs>368</Paragraphs>
  <Slides>31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8" baseType="lpstr">
      <vt:lpstr>Arial Black</vt:lpstr>
      <vt:lpstr>Calibri</vt:lpstr>
      <vt:lpstr>Calibri Light</vt:lpstr>
      <vt:lpstr>Courier</vt:lpstr>
      <vt:lpstr>Courier New</vt:lpstr>
      <vt:lpstr>Arial</vt:lpstr>
      <vt:lpstr>Office Theme</vt:lpstr>
      <vt:lpstr>PRNG Failures and TLS Vulnerabilities in the Wild </vt:lpstr>
      <vt:lpstr>People</vt:lpstr>
      <vt:lpstr>Background</vt:lpstr>
      <vt:lpstr>Previous and Related Work</vt:lpstr>
      <vt:lpstr>A Threat-Driven Approach to Cryptography</vt:lpstr>
      <vt:lpstr>PowerPoint Presentation</vt:lpstr>
      <vt:lpstr>Crypto Visibility</vt:lpstr>
      <vt:lpstr>Detecting flaws</vt:lpstr>
      <vt:lpstr>Multisession Monitoring</vt:lpstr>
      <vt:lpstr>Multisession Monitoring</vt:lpstr>
      <vt:lpstr>Tools</vt:lpstr>
      <vt:lpstr>Virtual Machines</vt:lpstr>
      <vt:lpstr>Virtual Machines</vt:lpstr>
      <vt:lpstr>Volume Snapshot</vt:lpstr>
      <vt:lpstr>VM experiments </vt:lpstr>
      <vt:lpstr>Turtles all the way down</vt:lpstr>
      <vt:lpstr>TLS Failure Scenarios</vt:lpstr>
      <vt:lpstr>TLS Random Nonces</vt:lpstr>
      <vt:lpstr>Simple TLS model</vt:lpstr>
      <vt:lpstr>Aberrant implementation</vt:lpstr>
      <vt:lpstr>PRNG flaw</vt:lpstr>
      <vt:lpstr>Multiple Running Instances of a Full Snapshot</vt:lpstr>
      <vt:lpstr>Active network scan</vt:lpstr>
      <vt:lpstr>TLS Failure Field Identification Chart</vt:lpstr>
      <vt:lpstr>Observations in the Wild</vt:lpstr>
      <vt:lpstr>Observations in VM sandbox</vt:lpstr>
      <vt:lpstr>Cryptographic attacks</vt:lpstr>
      <vt:lpstr>Conclusions</vt:lpstr>
      <vt:lpstr>Conclusions (1 of 2)</vt:lpstr>
      <vt:lpstr>Conclusions (2 of 2)</vt:lpstr>
      <vt:lpstr>Thank You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Internal Applied Security Research Review</dc:title>
  <dc:creator>Microsoft Office User</dc:creator>
  <cp:lastModifiedBy>Microsoft Office User</cp:lastModifiedBy>
  <cp:revision>167</cp:revision>
  <dcterms:created xsi:type="dcterms:W3CDTF">2016-09-23T15:19:56Z</dcterms:created>
  <dcterms:modified xsi:type="dcterms:W3CDTF">2017-01-06T15:55:21Z</dcterms:modified>
</cp:coreProperties>
</file>