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3" r:id="rId3"/>
    <p:sldId id="272" r:id="rId4"/>
    <p:sldId id="268" r:id="rId5"/>
    <p:sldId id="265" r:id="rId6"/>
    <p:sldId id="264" r:id="rId7"/>
    <p:sldId id="271" r:id="rId8"/>
    <p:sldId id="266" r:id="rId9"/>
    <p:sldId id="270" r:id="rId10"/>
    <p:sldId id="267" r:id="rId11"/>
    <p:sldId id="262" r:id="rId12"/>
    <p:sldId id="261" r:id="rId13"/>
    <p:sldId id="269" r:id="rId14"/>
    <p:sldId id="256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Ravie" panose="04040805050809020602" pitchFamily="82" charset="0"/>
      <p:regular r:id="rId18"/>
    </p:embeddedFont>
    <p:embeddedFont>
      <p:font typeface="Segoe UI Black" panose="020B0A02040204020203" pitchFamily="34" charset="0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gel\Desktop\rwc2018.summarystatistics.20180107-135032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'rwc2018.summarystatistics.20180'!$A$53:$A$89</c:f>
              <c:strCache>
                <c:ptCount val="37"/>
                <c:pt idx="0">
                  <c:v>US - United States </c:v>
                </c:pt>
                <c:pt idx="1">
                  <c:v>CH - Switzerland </c:v>
                </c:pt>
                <c:pt idx="2">
                  <c:v>GB - United Kingdom </c:v>
                </c:pt>
                <c:pt idx="3">
                  <c:v>DE - Germany </c:v>
                </c:pt>
                <c:pt idx="4">
                  <c:v>FR - France </c:v>
                </c:pt>
                <c:pt idx="5">
                  <c:v>NL - The Netherlands </c:v>
                </c:pt>
                <c:pt idx="6">
                  <c:v>JP - Japan </c:v>
                </c:pt>
                <c:pt idx="7">
                  <c:v>CA - Canada </c:v>
                </c:pt>
                <c:pt idx="8">
                  <c:v>BE - Belgium </c:v>
                </c:pt>
                <c:pt idx="9">
                  <c:v>DK - Denmark </c:v>
                </c:pt>
                <c:pt idx="10">
                  <c:v>AT - Austria </c:v>
                </c:pt>
                <c:pt idx="11">
                  <c:v>SE - Sweden </c:v>
                </c:pt>
                <c:pt idx="12">
                  <c:v>AE - United Arab Emirates </c:v>
                </c:pt>
                <c:pt idx="13">
                  <c:v>FI - Finland </c:v>
                </c:pt>
                <c:pt idx="14">
                  <c:v>GR - Greece </c:v>
                </c:pt>
                <c:pt idx="15">
                  <c:v>KR - Republic of Korea </c:v>
                </c:pt>
                <c:pt idx="16">
                  <c:v>AU - Australia </c:v>
                </c:pt>
                <c:pt idx="17">
                  <c:v>IL - Israel </c:v>
                </c:pt>
                <c:pt idx="18">
                  <c:v>IN - India </c:v>
                </c:pt>
                <c:pt idx="19">
                  <c:v>LU - Luxembourg </c:v>
                </c:pt>
                <c:pt idx="20">
                  <c:v>NO - Norway </c:v>
                </c:pt>
                <c:pt idx="21">
                  <c:v>PL - Poland </c:v>
                </c:pt>
                <c:pt idx="22">
                  <c:v>CZ - Czech Republic </c:v>
                </c:pt>
                <c:pt idx="23">
                  <c:v>IT - Italy </c:v>
                </c:pt>
                <c:pt idx="24">
                  <c:v>PT - Portugal </c:v>
                </c:pt>
                <c:pt idx="25">
                  <c:v>BR - Brazil </c:v>
                </c:pt>
                <c:pt idx="26">
                  <c:v>EE - Estonia </c:v>
                </c:pt>
                <c:pt idx="27">
                  <c:v>HK - Hong Kong </c:v>
                </c:pt>
                <c:pt idx="28">
                  <c:v>MY - Malaysia </c:v>
                </c:pt>
                <c:pt idx="29">
                  <c:v>SG - Singapore </c:v>
                </c:pt>
                <c:pt idx="30">
                  <c:v>CS - Serbia and Montenegro </c:v>
                </c:pt>
                <c:pt idx="31">
                  <c:v>DZ - Algeria </c:v>
                </c:pt>
                <c:pt idx="32">
                  <c:v>EC - Ecuador </c:v>
                </c:pt>
                <c:pt idx="33">
                  <c:v>Germany -  </c:v>
                </c:pt>
                <c:pt idx="34">
                  <c:v>MA - Morocco </c:v>
                </c:pt>
                <c:pt idx="35">
                  <c:v>RU - Russian Federation </c:v>
                </c:pt>
                <c:pt idx="36">
                  <c:v>ZA - South Africa </c:v>
                </c:pt>
              </c:strCache>
            </c:strRef>
          </c:cat>
          <c:val>
            <c:numRef>
              <c:f>'rwc2018.summarystatistics.20180'!$B$53:$B$89</c:f>
              <c:numCache>
                <c:formatCode>General</c:formatCode>
                <c:ptCount val="37"/>
                <c:pt idx="0">
                  <c:v>135</c:v>
                </c:pt>
                <c:pt idx="1">
                  <c:v>96</c:v>
                </c:pt>
                <c:pt idx="2">
                  <c:v>94</c:v>
                </c:pt>
                <c:pt idx="3">
                  <c:v>59</c:v>
                </c:pt>
                <c:pt idx="4">
                  <c:v>33</c:v>
                </c:pt>
                <c:pt idx="5">
                  <c:v>28</c:v>
                </c:pt>
                <c:pt idx="6">
                  <c:v>19</c:v>
                </c:pt>
                <c:pt idx="7">
                  <c:v>18</c:v>
                </c:pt>
                <c:pt idx="8">
                  <c:v>11</c:v>
                </c:pt>
                <c:pt idx="9">
                  <c:v>11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F-463B-AC04-011258DF4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0465-7B98-4F2A-AE1B-0FD10FD2B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A6426-4D2D-4458-9D8A-D7C765845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39F30-2F24-4A98-BD4D-8B1D14D5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FE1-B2FE-4F97-A345-5292CAAF1744}" type="datetimeFigureOut">
              <a:rPr lang="en-US" smtClean="0"/>
              <a:pPr/>
              <a:t>09-Jan-18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62E8A-3B22-41D6-9E98-162C3A60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7B6B7-F0BC-42C4-9099-CD190B47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5B7F-C9A0-4765-BDC9-96489C6C7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1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501C-DAB4-47BC-B6F4-A672D01F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E5C7C-DCA3-4F5E-A443-BBE65D126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B7B82-FEBF-4B03-87AA-F962C3B8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FE1-B2FE-4F97-A345-5292CAAF1744}" type="datetimeFigureOut">
              <a:rPr lang="en-US" smtClean="0"/>
              <a:pPr/>
              <a:t>09-Jan-18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A50A4-C03A-4909-87FA-EE73531F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C7958-2120-4A4B-BC82-7F161590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5B7F-C9A0-4765-BDC9-96489C6C7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3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D2119F-0DC6-4EE0-A3BA-B634AB81E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F3AAA-9E7F-49D2-93A7-B4DB96D74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B0F3E-A666-4FCE-ADC2-D385B406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FE1-B2FE-4F97-A345-5292CAAF1744}" type="datetimeFigureOut">
              <a:rPr lang="en-US" smtClean="0"/>
              <a:pPr/>
              <a:t>09-Jan-18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D56D2-1478-45AB-A6C2-E770F853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7A5C1-4D5D-4EA7-A7EF-42DBE97B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5B7F-C9A0-4765-BDC9-96489C6C7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78E5-7C99-4B32-AC85-1B49D6A7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377825"/>
            <a:ext cx="10668000" cy="765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E58FE-1E24-47B0-B751-15322CF80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36700"/>
            <a:ext cx="11341100" cy="4652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8DA86-2B45-43DE-AAC6-089FDA79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FE1-B2FE-4F97-A345-5292CAAF1744}" type="datetimeFigureOut">
              <a:rPr lang="en-US" smtClean="0"/>
              <a:pPr/>
              <a:t>09-Jan-18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29640-A7DB-4892-8044-9246B9CC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AEBB6-B5EF-4A74-8E7B-107A3C92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5B7F-C9A0-4765-BDC9-96489C6C74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B7089-A2AA-47EE-B5CB-745C92B59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2257"/>
            <a:ext cx="787400" cy="787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0B537F-A999-4127-9B14-D94CDB20A1F4}"/>
              </a:ext>
            </a:extLst>
          </p:cNvPr>
          <p:cNvCxnSpPr/>
          <p:nvPr userDrawn="1"/>
        </p:nvCxnSpPr>
        <p:spPr>
          <a:xfrm>
            <a:off x="203200" y="1257300"/>
            <a:ext cx="101219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79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1D1C-1B3E-483E-AB82-1BB557CD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0F83A-6E26-4EDE-BE75-C7EC1C1A8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A6543-4C51-45B2-B895-6D061243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FE1-B2FE-4F97-A345-5292CAAF1744}" type="datetimeFigureOut">
              <a:rPr lang="en-US" smtClean="0"/>
              <a:pPr/>
              <a:t>09-Jan-18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98049-2DCB-46A0-AAA2-CABAD6A9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A6C04-C268-44EA-AEDE-8E601D30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5B7F-C9A0-4765-BDC9-96489C6C7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920E-A8FE-49DE-9176-D244029C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3648B-072E-472D-A5B2-A34F6B8BB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BA462-B376-4693-9178-BE9C5A834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8D2E5-EFAC-4E74-AA6B-A7FC53FD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FE1-B2FE-4F97-A345-5292CAAF1744}" type="datetimeFigureOut">
              <a:rPr lang="en-US" smtClean="0"/>
              <a:pPr/>
              <a:t>09-Jan-18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B14F6-C246-4EAC-9AAE-01510707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7A624-EF92-432E-92A5-E70C30AC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5B7F-C9A0-4765-BDC9-96489C6C7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1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ED40-2D7C-47F3-A528-7F5B1888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D17C6-7C6A-4AEA-9350-A5AC123AB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2DD6A-B071-4296-B48D-165414610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D0914-228B-4EED-BB20-96415AE7F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A35BF-57DC-4449-94E0-766C766F9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7BC35-0929-4B8B-8509-F8AE6E32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FE1-B2FE-4F97-A345-5292CAAF1744}" type="datetimeFigureOut">
              <a:rPr lang="en-US" smtClean="0"/>
              <a:pPr/>
              <a:t>09-Jan-18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38C4E-78C0-41D5-8891-F0C8D467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6060C-6DDE-470E-9EA1-02C058C8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5B7F-C9A0-4765-BDC9-96489C6C7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5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96BB-2EC7-47F2-931A-BEC9CB6A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C4CEB-3BD5-435F-94D9-13C11992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FE1-B2FE-4F97-A345-5292CAAF1744}" type="datetimeFigureOut">
              <a:rPr lang="en-US" smtClean="0"/>
              <a:pPr/>
              <a:t>09-Jan-18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5B7DD-79AD-467E-BB6C-C1F1D615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951EE-3E1A-4878-8E25-498A2770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5B7F-C9A0-4765-BDC9-96489C6C7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6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605A3-3FFD-45BC-B59D-C58B14BE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FE1-B2FE-4F97-A345-5292CAAF1744}" type="datetimeFigureOut">
              <a:rPr lang="en-US" smtClean="0"/>
              <a:pPr/>
              <a:t>09-Jan-18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ACC35-5941-4C71-96E2-0DD7FC23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153A6-84BF-4390-A50F-F5CB80E2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5B7F-C9A0-4765-BDC9-96489C6C7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0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443A-8E51-447C-8D4B-F5C64F76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5717F-0066-4C3F-B424-9B282E04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EA47E-DB43-45FE-B891-A92EF8CCC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8059B-3D3F-461C-9632-12AC0E6F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FE1-B2FE-4F97-A345-5292CAAF1744}" type="datetimeFigureOut">
              <a:rPr lang="en-US" smtClean="0"/>
              <a:pPr/>
              <a:t>09-Jan-18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C9298-0D0E-453B-82D1-5796CD95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DC591-17F0-430D-9B63-B7ACBA37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5B7F-C9A0-4765-BDC9-96489C6C7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D18DF-6478-4947-BE1B-3C7FFC01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1521F-FC0D-4A37-90C2-582EFB99B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73833-D17F-4E4B-885B-D70E8A2B4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EBC98-8341-42CB-817E-CBE82262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FE1-B2FE-4F97-A345-5292CAAF1744}" type="datetimeFigureOut">
              <a:rPr lang="en-US" smtClean="0"/>
              <a:pPr/>
              <a:t>09-Jan-18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DA42B-CCFC-4249-87A9-B55800D4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875D0-AFC9-4DF5-B763-B12EEE7C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5B7F-C9A0-4765-BDC9-96489C6C7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1A260-7F80-4AEB-AF06-1C0BAF50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530F2-C633-4BE8-B559-A606B9C34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C00ED-0B9F-426E-A363-BFC3A3EDC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9FE1-B2FE-4F97-A345-5292CAAF1744}" type="datetimeFigureOut">
              <a:rPr lang="en-US" smtClean="0"/>
              <a:pPr/>
              <a:t>09-Jan-18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17A51-A621-4BA1-9EF3-B2E8301D8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EB0C5-76D4-4114-87BE-207021D76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5B7F-C9A0-4765-BDC9-96489C6C7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5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6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9.jpeg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8.jpeg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24" Type="http://schemas.openxmlformats.org/officeDocument/2006/relationships/image" Target="../media/image28.png"/><Relationship Id="rId5" Type="http://schemas.openxmlformats.org/officeDocument/2006/relationships/image" Target="../media/image11.jpe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5.png"/><Relationship Id="rId19" Type="http://schemas.openxmlformats.org/officeDocument/2006/relationships/image" Target="../media/image23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FDD59A-E745-4991-9491-FE5EF85DB1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68" y="1421567"/>
            <a:ext cx="6822332" cy="3638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39A9C-8645-4372-8617-1F37F6194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0" y="509333"/>
            <a:ext cx="9144000" cy="1412415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+mn-lt"/>
              </a:rPr>
              <a:t>Real-World Crypto 2018 </a:t>
            </a:r>
            <a:br>
              <a:rPr lang="en-US" sz="5400" b="1" dirty="0">
                <a:latin typeface="+mn-lt"/>
              </a:rPr>
            </a:br>
            <a:r>
              <a:rPr lang="en-US" sz="4000" dirty="0">
                <a:solidFill>
                  <a:schemeClr val="accent1"/>
                </a:solidFill>
                <a:latin typeface="+mn-lt"/>
              </a:rPr>
              <a:t>January 10-12, Zurich</a:t>
            </a: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313C2A-51A5-4CFB-B450-92BFF215C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3" y="2416315"/>
            <a:ext cx="1334995" cy="1334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8B4679-0BCD-4ED2-AD63-26F1BE758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1" y="2426468"/>
            <a:ext cx="1334994" cy="11801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713F10E-BD14-4993-950A-034E5D96B63B}"/>
              </a:ext>
            </a:extLst>
          </p:cNvPr>
          <p:cNvSpPr txBox="1">
            <a:spLocks/>
          </p:cNvSpPr>
          <p:nvPr/>
        </p:nvSpPr>
        <p:spPr>
          <a:xfrm>
            <a:off x="168613" y="4469180"/>
            <a:ext cx="11417029" cy="1412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err="1"/>
              <a:t>WiFi</a:t>
            </a:r>
            <a:r>
              <a:rPr lang="en-US" sz="2500" b="1" dirty="0"/>
              <a:t>: rwc</a:t>
            </a:r>
            <a:r>
              <a:rPr lang="en-US" sz="2500" b="1" dirty="0">
                <a:solidFill>
                  <a:schemeClr val="accent1"/>
                </a:solidFill>
              </a:rPr>
              <a:t>s</a:t>
            </a:r>
            <a:r>
              <a:rPr lang="en-US" sz="2500" b="1" dirty="0"/>
              <a:t>2018</a:t>
            </a:r>
          </a:p>
          <a:p>
            <a:pPr algn="l"/>
            <a:endParaRPr lang="en-US" sz="2500" b="1" dirty="0"/>
          </a:p>
          <a:p>
            <a:pPr algn="l"/>
            <a:endParaRPr lang="en-US" sz="2500" b="1" dirty="0"/>
          </a:p>
          <a:p>
            <a:pPr algn="l"/>
            <a:r>
              <a:rPr lang="en-US" sz="2500" b="1" dirty="0"/>
              <a:t>Co-organized by IBM Research – Zurich &amp; Google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DAA825-8B6A-40F0-8FF5-006ACE35F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8" y="5811540"/>
            <a:ext cx="3048030" cy="662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835F8D-868F-4D73-A5D9-9BA69B1DD2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34" y="5881595"/>
            <a:ext cx="1981269" cy="6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2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/>
              <a:t>Speakers are treading the boards of a venue more renowned for rock acts.</a:t>
            </a:r>
          </a:p>
          <a:p>
            <a:pPr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When speaking remember AC/DC, Black Sabbath, Red Hot Chilli Peppers and Amy </a:t>
            </a:r>
            <a:r>
              <a:rPr lang="en-GB" sz="2400" dirty="0" err="1"/>
              <a:t>Winehouse</a:t>
            </a:r>
            <a:r>
              <a:rPr lang="en-GB" sz="2400" dirty="0"/>
              <a:t> have also played this venue.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But remember no crowd surfing is allowed at RWC!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16300" y="4374777"/>
            <a:ext cx="662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0000"/>
                </a:solidFill>
                <a:latin typeface="Ravie" pitchFamily="82" charset="0"/>
              </a:rPr>
              <a:t>So Lets Rock</a:t>
            </a:r>
          </a:p>
          <a:p>
            <a:endParaRPr lang="en-GB" dirty="0"/>
          </a:p>
        </p:txBody>
      </p:sp>
      <p:sp>
        <p:nvSpPr>
          <p:cNvPr id="4" name="Explosion 2 3"/>
          <p:cNvSpPr/>
          <p:nvPr/>
        </p:nvSpPr>
        <p:spPr>
          <a:xfrm>
            <a:off x="6047207" y="3687578"/>
            <a:ext cx="5501391" cy="244339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Ravie" pitchFamily="82" charset="0"/>
              </a:rPr>
              <a:t>Encrypt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D333DE1-C663-4DCB-821C-FD998DC816C2}"/>
              </a:ext>
            </a:extLst>
          </p:cNvPr>
          <p:cNvGrpSpPr/>
          <p:nvPr/>
        </p:nvGrpSpPr>
        <p:grpSpPr>
          <a:xfrm>
            <a:off x="6473936" y="1298642"/>
            <a:ext cx="5832653" cy="5283200"/>
            <a:chOff x="6549846" y="1574800"/>
            <a:chExt cx="5832653" cy="5283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322FC1-D831-43AF-A0ED-1F6C17278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846" y="1574800"/>
              <a:ext cx="5832653" cy="52832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5E8188F-09E0-4C03-87D9-C341110B6769}"/>
                </a:ext>
              </a:extLst>
            </p:cNvPr>
            <p:cNvSpPr/>
            <p:nvPr/>
          </p:nvSpPr>
          <p:spPr>
            <a:xfrm>
              <a:off x="6858000" y="2740025"/>
              <a:ext cx="749300" cy="323056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7921E96-09F9-49F6-9F7D-75D8D2162ECC}"/>
                </a:ext>
              </a:extLst>
            </p:cNvPr>
            <p:cNvSpPr/>
            <p:nvPr/>
          </p:nvSpPr>
          <p:spPr>
            <a:xfrm>
              <a:off x="6819900" y="4604544"/>
              <a:ext cx="838200" cy="452437"/>
            </a:xfrm>
            <a:prstGeom prst="roundRect">
              <a:avLst/>
            </a:prstGeom>
            <a:noFill/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044F4F2-BC76-43D6-B336-56283683CAA9}"/>
                </a:ext>
              </a:extLst>
            </p:cNvPr>
            <p:cNvSpPr/>
            <p:nvPr/>
          </p:nvSpPr>
          <p:spPr>
            <a:xfrm>
              <a:off x="8661399" y="2474120"/>
              <a:ext cx="635000" cy="452437"/>
            </a:xfrm>
            <a:prstGeom prst="roundRect">
              <a:avLst/>
            </a:pr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5722379-8B9C-4BD1-BE96-DAE679BE2D4B}"/>
                </a:ext>
              </a:extLst>
            </p:cNvPr>
            <p:cNvSpPr/>
            <p:nvPr/>
          </p:nvSpPr>
          <p:spPr>
            <a:xfrm>
              <a:off x="8623299" y="5620544"/>
              <a:ext cx="635000" cy="348455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6280DD-D063-4338-BC02-9475AC783D2C}"/>
                </a:ext>
              </a:extLst>
            </p:cNvPr>
            <p:cNvSpPr txBox="1"/>
            <p:nvPr/>
          </p:nvSpPr>
          <p:spPr>
            <a:xfrm>
              <a:off x="6667500" y="3101420"/>
              <a:ext cx="1463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Only Thu/Fri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393CC1E-0133-4898-B3BA-E8DA81EF2B07}"/>
                </a:ext>
              </a:extLst>
            </p:cNvPr>
            <p:cNvSpPr/>
            <p:nvPr/>
          </p:nvSpPr>
          <p:spPr>
            <a:xfrm>
              <a:off x="8015288" y="3652838"/>
              <a:ext cx="414337" cy="819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E1A4A22-E8BF-4FD9-9ED9-380903CF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550FB6-BCAD-4A62-A1E0-F36306348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13" y="1884548"/>
            <a:ext cx="6108541" cy="48204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US" dirty="0" err="1"/>
              <a:t>WiFi</a:t>
            </a:r>
            <a:r>
              <a:rPr lang="en-US" dirty="0"/>
              <a:t>: rwc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2018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US" dirty="0"/>
              <a:t>Lunch breaks upstairs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	</a:t>
            </a:r>
            <a:r>
              <a:rPr lang="en-US" dirty="0" err="1"/>
              <a:t>Weisser</a:t>
            </a:r>
            <a:r>
              <a:rPr lang="en-US" dirty="0"/>
              <a:t>, </a:t>
            </a:r>
            <a:r>
              <a:rPr lang="en-US" dirty="0" err="1"/>
              <a:t>Gelber</a:t>
            </a:r>
            <a:r>
              <a:rPr lang="en-US" dirty="0"/>
              <a:t> (&amp; </a:t>
            </a:r>
            <a:r>
              <a:rPr lang="en-US" dirty="0" err="1"/>
              <a:t>Blauer</a:t>
            </a:r>
            <a:r>
              <a:rPr lang="en-US" dirty="0"/>
              <a:t>) Saal</a:t>
            </a:r>
          </a:p>
          <a:p>
            <a:pPr>
              <a:lnSpc>
                <a:spcPct val="100000"/>
              </a:lnSpc>
            </a:pPr>
            <a:r>
              <a:rPr lang="en-US" dirty="0"/>
              <a:t>Small meeting room upstairs  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	</a:t>
            </a:r>
            <a:r>
              <a:rPr lang="en-US" dirty="0" err="1"/>
              <a:t>Grüner</a:t>
            </a:r>
            <a:r>
              <a:rPr lang="en-US" dirty="0"/>
              <a:t> Saal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Welcome reception today, right after the last session in foyers </a:t>
            </a:r>
          </a:p>
        </p:txBody>
      </p:sp>
    </p:spTree>
    <p:extLst>
      <p:ext uri="{BB962C8B-B14F-4D97-AF65-F5344CB8AC3E}">
        <p14:creationId xmlns:p14="http://schemas.microsoft.com/office/powerpoint/2010/main" val="327647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1A4A22-E8BF-4FD9-9ED9-380903CF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550FB6-BCAD-4A62-A1E0-F36306348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887166"/>
            <a:ext cx="11341100" cy="4302497"/>
          </a:xfrm>
        </p:spPr>
        <p:txBody>
          <a:bodyPr>
            <a:noAutofit/>
          </a:bodyPr>
          <a:lstStyle/>
          <a:p>
            <a:r>
              <a:rPr lang="en-US" dirty="0"/>
              <a:t>Twitter: #</a:t>
            </a:r>
            <a:r>
              <a:rPr lang="en-US" dirty="0" err="1"/>
              <a:t>realworldcrypto</a:t>
            </a:r>
            <a:r>
              <a:rPr lang="en-US" dirty="0"/>
              <a:t>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(RWC = Rugby World Cup)</a:t>
            </a:r>
          </a:p>
          <a:p>
            <a:pPr marL="457200" lvl="1" indent="0">
              <a:buNone/>
            </a:pPr>
            <a:r>
              <a:rPr lang="en-US" sz="2800" dirty="0"/>
              <a:t>		Please live tweet</a:t>
            </a:r>
          </a:p>
          <a:p>
            <a:endParaRPr lang="en-US" dirty="0"/>
          </a:p>
          <a:p>
            <a:r>
              <a:rPr lang="en-US" dirty="0"/>
              <a:t>Videos: will be live streamed &amp; published via </a:t>
            </a:r>
            <a:r>
              <a:rPr lang="en-US" dirty="0" err="1"/>
              <a:t>youtube</a:t>
            </a:r>
            <a:r>
              <a:rPr lang="en-US" dirty="0"/>
              <a:t> channel</a:t>
            </a:r>
          </a:p>
          <a:p>
            <a:pPr marL="457200" lvl="1" indent="0">
              <a:buNone/>
            </a:pPr>
            <a:r>
              <a:rPr lang="en-US" sz="2800" dirty="0"/>
              <a:t>		youtube.com/c/</a:t>
            </a:r>
            <a:r>
              <a:rPr lang="en-US" sz="2800" dirty="0" err="1"/>
              <a:t>RealWorldCrypto</a:t>
            </a:r>
            <a:endParaRPr lang="en-US" sz="2800" dirty="0"/>
          </a:p>
          <a:p>
            <a:pPr marL="457200" lvl="1" indent="0" algn="ctr">
              <a:buNone/>
            </a:pPr>
            <a:endParaRPr lang="en-US" sz="2800" dirty="0"/>
          </a:p>
          <a:p>
            <a:pPr marL="0" indent="0"/>
            <a:r>
              <a:rPr lang="en-US" dirty="0"/>
              <a:t> Speakers: please send us your slides to put on the web site</a:t>
            </a:r>
          </a:p>
          <a:p>
            <a:endParaRPr lang="en-US" sz="500" dirty="0"/>
          </a:p>
          <a:p>
            <a:pPr marL="0" indent="0">
              <a:buNone/>
            </a:pPr>
            <a:r>
              <a:rPr lang="en-US" dirty="0"/>
              <a:t>	&amp; let us know if you do </a:t>
            </a:r>
            <a:r>
              <a:rPr lang="en-US" b="1" dirty="0"/>
              <a:t>not</a:t>
            </a:r>
            <a:r>
              <a:rPr lang="en-US" dirty="0"/>
              <a:t> want to be recorded and/or streamed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0463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Big Thanks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Most of the conference organization done by the General Chairs</a:t>
            </a:r>
          </a:p>
          <a:p>
            <a:pPr>
              <a:buNone/>
            </a:pPr>
            <a:endParaRPr lang="en-GB" dirty="0"/>
          </a:p>
          <a:p>
            <a:pPr algn="ctr">
              <a:buNone/>
            </a:pPr>
            <a:r>
              <a:rPr lang="en-GB" dirty="0" err="1"/>
              <a:t>Anja</a:t>
            </a:r>
            <a:r>
              <a:rPr lang="en-GB" dirty="0"/>
              <a:t> Lehmann</a:t>
            </a:r>
          </a:p>
          <a:p>
            <a:pPr algn="ctr">
              <a:buNone/>
            </a:pPr>
            <a:r>
              <a:rPr lang="en-GB" dirty="0"/>
              <a:t>Emilia Kasper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So a big thanks to them, and their employers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AA825-8B6A-40F0-8FF5-006ACE35F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47" y="4825423"/>
            <a:ext cx="3048030" cy="662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35F8D-868F-4D73-A5D9-9BA69B1DD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22" y="4823759"/>
            <a:ext cx="1981269" cy="6686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01F22FDF-8EE1-4411-88A7-CF605A4AA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0" y="4076476"/>
            <a:ext cx="1899385" cy="14097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04718D7-9D13-4595-B544-EF785220B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44" y="2292872"/>
            <a:ext cx="2493352" cy="132147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4E791BF-B5BB-4CAA-AA9A-44F671764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0" y="337780"/>
            <a:ext cx="2386677" cy="87262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75907EE-D5BB-4B19-990B-E6CA3F50DE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47" y="472435"/>
            <a:ext cx="1926708" cy="7028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DF03EC1-B9C6-4B8F-BAD7-189CE28AFE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00" y="134924"/>
            <a:ext cx="1895475" cy="10763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3C01ECF-73D8-4B7A-84FB-0B13883077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612" y="673086"/>
            <a:ext cx="2164183" cy="72139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B220E45-12BE-4C54-AF52-6585E236D2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87" y="1342138"/>
            <a:ext cx="2306043" cy="93488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5168D6A-DFE1-4EE8-8037-706CFD4429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9" y="1529337"/>
            <a:ext cx="3048000" cy="7143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C0D6561-8BD2-4AC7-B157-C2EBB1F64F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9" y="2298359"/>
            <a:ext cx="3048030" cy="66225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CC87FE8-B122-4D2E-9B44-EB480E96BD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08" y="2078236"/>
            <a:ext cx="1576999" cy="157699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DD77907-CEED-4696-AFBC-3C81D9F8FD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82" y="3075060"/>
            <a:ext cx="1979872" cy="63610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96F558E-46BB-4163-89D3-D2D5A4F5DB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977" y="1720448"/>
            <a:ext cx="1981269" cy="66867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273AA06-6CCA-4DA3-92F4-3EE13CD107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81" y="3688352"/>
            <a:ext cx="2086208" cy="59802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009EB52-4F09-49BE-A6C1-88136559E55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6" y="3840984"/>
            <a:ext cx="2672703" cy="636103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B4F44A03-5402-4A80-8506-D9621C0C7E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70" y="3847581"/>
            <a:ext cx="1913902" cy="54392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D45274A7-26D3-4315-B5E9-6838DAB1182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37" y="3749583"/>
            <a:ext cx="2086208" cy="50199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8058AB6-B341-48D6-A04B-3FCDCAAA2E3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0" y="4752722"/>
            <a:ext cx="2386677" cy="70117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9C5E873D-76F8-4649-8D5F-E25C7B87521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03" y="5091496"/>
            <a:ext cx="3231440" cy="39468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6AD9BF4-F87B-448E-B785-55F6BE04C21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28" y="4599670"/>
            <a:ext cx="2210403" cy="711473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BB0C2B8-86F6-4321-A2B8-9819546928E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216" y="4573992"/>
            <a:ext cx="1617784" cy="86173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7513708-94B9-4B1B-B284-4C8A8801BA5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9" y="5718746"/>
            <a:ext cx="851089" cy="85108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2FA8C63-3DDF-4399-8AA1-F2245582BE3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21" y="5583713"/>
            <a:ext cx="2128268" cy="86064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33451366-233A-4810-8C0E-E297728E651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78" y="5917683"/>
            <a:ext cx="1359222" cy="50385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32D1B5FC-BB50-49D6-B1E4-34C19FA35B9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64" y="5804076"/>
            <a:ext cx="1102143" cy="622711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707EA54-53B7-43A7-AF9B-98B51020BA1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52" y="5633902"/>
            <a:ext cx="2148794" cy="83576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C18D574-6E6D-4988-BF12-62B04DE80D0B}"/>
              </a:ext>
            </a:extLst>
          </p:cNvPr>
          <p:cNvSpPr txBox="1"/>
          <p:nvPr/>
        </p:nvSpPr>
        <p:spPr>
          <a:xfrm>
            <a:off x="4003121" y="2599234"/>
            <a:ext cx="294512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Segoe UI Black" panose="020B0A02040204020203" pitchFamily="34" charset="0"/>
                <a:cs typeface="Segoe UI Black" panose="020B0A02040204020203" pitchFamily="34" charset="0"/>
              </a:rPr>
              <a:t>RWC 2018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C8CE602-1886-43E8-A593-C1060657FF1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7" y="1506869"/>
            <a:ext cx="3479468" cy="8698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EB03D21-6F3D-4384-AB35-915B69356C2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20" y="331395"/>
            <a:ext cx="1383335" cy="98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7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 is Different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313C2A-51A5-4CFB-B450-92BFF215C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64" y="303569"/>
            <a:ext cx="190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713" y="1318022"/>
            <a:ext cx="108608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First RWC supported by IACR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/>
              <a:t> International Association of </a:t>
            </a:r>
            <a:r>
              <a:rPr lang="en-GB" sz="2800" dirty="0" err="1"/>
              <a:t>Cryptologic</a:t>
            </a:r>
            <a:r>
              <a:rPr lang="en-GB" sz="2800" dirty="0"/>
              <a:t> Research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/>
              <a:t> Provides financial stability for the conference going forward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/>
              <a:t> You are all (*) now members of the IACR for 2019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/>
              <a:t> You can hence vote in IACR elections in 2019 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/>
              <a:t> We have approx 600 participants, hence RWC is the </a:t>
            </a:r>
          </a:p>
          <a:p>
            <a:pPr lvl="1" algn="ctr"/>
            <a:r>
              <a:rPr lang="en-GB" sz="2800" dirty="0">
                <a:solidFill>
                  <a:srgbClr val="FF0000"/>
                </a:solidFill>
              </a:rPr>
              <a:t>Biggest IACR Event Ever!!!</a:t>
            </a:r>
          </a:p>
          <a:p>
            <a:pPr lvl="1">
              <a:buFont typeface="Arial" pitchFamily="34" charset="0"/>
              <a:buChar char="•"/>
            </a:pPr>
            <a:endParaRPr lang="en-GB" sz="2800" dirty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800" dirty="0"/>
              <a:t> Format of RWC stays the same though</a:t>
            </a:r>
          </a:p>
          <a:p>
            <a:endParaRPr lang="en-GB" sz="2400" dirty="0"/>
          </a:p>
          <a:p>
            <a:endParaRPr lang="en-GB" dirty="0"/>
          </a:p>
          <a:p>
            <a:r>
              <a:rPr lang="en-GB" dirty="0"/>
              <a:t>(*) Unless you opted out</a:t>
            </a:r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You From?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2600" y="1499016"/>
          <a:ext cx="11119787" cy="469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 is Different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313C2A-51A5-4CFB-B450-92BFF215C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58" y="231851"/>
            <a:ext cx="190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066" y="1748327"/>
            <a:ext cx="1184693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800" dirty="0"/>
              <a:t>Even with the IACR fee registration is still very low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/>
              <a:t> Due to generous sponsorship from companies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/>
              <a:t> Companies donate to the conference, they get nothing formal in return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/>
              <a:t> Every cent donated goes to support the conference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/>
              <a:t> Low registration means we get a more diverse audience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/>
              <a:t> Looking for sponsors to support the event next year</a:t>
            </a:r>
          </a:p>
          <a:p>
            <a:endParaRPr lang="en-GB" sz="2800" dirty="0"/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 is Different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900" indent="0">
              <a:buNone/>
            </a:pPr>
            <a:r>
              <a:rPr lang="en-GB" dirty="0"/>
              <a:t>Over 50k USD support for student attendance</a:t>
            </a:r>
          </a:p>
          <a:p>
            <a:pPr marL="546100" lvl="2" indent="0"/>
            <a:r>
              <a:rPr lang="en-GB" sz="2800" dirty="0"/>
              <a:t> Thank again to the sponsors and the NSF</a:t>
            </a:r>
          </a:p>
          <a:p>
            <a:pPr marL="546100" lvl="2" indent="0"/>
            <a:r>
              <a:rPr lang="en-GB" sz="2800" dirty="0"/>
              <a:t> Special Google scholarships for female attendees</a:t>
            </a:r>
          </a:p>
          <a:p>
            <a:pPr marL="88900" indent="0">
              <a:buNone/>
            </a:pPr>
            <a:endParaRPr lang="en-GB" dirty="0"/>
          </a:p>
          <a:p>
            <a:pPr marL="88900" indent="0">
              <a:buNone/>
            </a:pPr>
            <a:r>
              <a:rPr lang="en-GB" dirty="0"/>
              <a:t>Lot of logistic support by University of Bristol re finances given for free</a:t>
            </a:r>
          </a:p>
          <a:p>
            <a:pPr marL="546100" lvl="2" indent="0"/>
            <a:r>
              <a:rPr lang="en-GB" sz="2800" dirty="0"/>
              <a:t>Paying a lot of stipends</a:t>
            </a:r>
          </a:p>
          <a:p>
            <a:pPr marL="546100" lvl="2" indent="0"/>
            <a:r>
              <a:rPr lang="en-GB" sz="2800" dirty="0"/>
              <a:t>Collecting a lot of sponsorship money</a:t>
            </a:r>
          </a:p>
          <a:p>
            <a:pPr marL="546100" lvl="2" indent="0"/>
            <a:endParaRPr lang="en-GB" sz="2800" dirty="0"/>
          </a:p>
          <a:p>
            <a:pPr marL="88900" lvl="1" indent="0">
              <a:buNone/>
            </a:pPr>
            <a:r>
              <a:rPr lang="en-GB" sz="2800" dirty="0"/>
              <a:t>New code of conduct for participants (see the web page)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 is Different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2400" dirty="0"/>
              <a:t>A bigger program committee sifted through the contributed talks</a:t>
            </a:r>
          </a:p>
          <a:p>
            <a:pPr lvl="1"/>
            <a:r>
              <a:rPr lang="en-GB" dirty="0"/>
              <a:t>Number of submissions: 95 (!)</a:t>
            </a:r>
          </a:p>
          <a:p>
            <a:pPr lvl="1"/>
            <a:r>
              <a:rPr lang="en-GB" dirty="0"/>
              <a:t>Number of long accepted talks:  13   (25 </a:t>
            </a:r>
            <a:r>
              <a:rPr lang="en-GB" dirty="0" err="1"/>
              <a:t>mins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Number of short accepted talks: 7   (five that are 15 </a:t>
            </a:r>
            <a:r>
              <a:rPr lang="en-GB" dirty="0" err="1"/>
              <a:t>mins</a:t>
            </a:r>
            <a:r>
              <a:rPr lang="en-GB" dirty="0"/>
              <a:t> + 2 that are five </a:t>
            </a:r>
            <a:r>
              <a:rPr lang="en-GB" dirty="0" err="1"/>
              <a:t>mins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Number of invited talks:  15</a:t>
            </a:r>
          </a:p>
          <a:p>
            <a:pPr lvl="1"/>
            <a:r>
              <a:rPr lang="en-GB" dirty="0"/>
              <a:t>Number of reviews generated by the committee:  295</a:t>
            </a:r>
          </a:p>
          <a:p>
            <a:pPr>
              <a:buNone/>
            </a:pPr>
            <a:endParaRPr lang="en-GB" sz="2400" dirty="0"/>
          </a:p>
          <a:p>
            <a:pPr marL="0" indent="0" algn="just">
              <a:buNone/>
            </a:pPr>
            <a:r>
              <a:rPr lang="en-GB" sz="2400" dirty="0"/>
              <a:t>Selection criteria of talks are  </a:t>
            </a:r>
          </a:p>
          <a:p>
            <a:pPr marL="457200" lvl="1" indent="0" algn="just"/>
            <a:r>
              <a:rPr lang="en-GB" dirty="0"/>
              <a:t> Interest to RWC audience</a:t>
            </a:r>
          </a:p>
          <a:p>
            <a:pPr marL="457200" lvl="1" indent="0" algn="just"/>
            <a:r>
              <a:rPr lang="en-GB" dirty="0"/>
              <a:t> Novelty</a:t>
            </a:r>
          </a:p>
          <a:p>
            <a:pPr marL="457200" lvl="1" indent="0" algn="just"/>
            <a:r>
              <a:rPr lang="en-GB" dirty="0"/>
              <a:t> Timeliness</a:t>
            </a:r>
          </a:p>
          <a:p>
            <a:pPr marL="457200" lvl="1" indent="0" algn="just"/>
            <a:r>
              <a:rPr lang="en-GB" dirty="0"/>
              <a:t> Quality of speaker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RWC 2018 Contributed Talks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536700"/>
            <a:ext cx="10651565" cy="4720665"/>
          </a:xfrm>
        </p:spPr>
        <p:txBody>
          <a:bodyPr>
            <a:noAutofit/>
          </a:bodyPr>
          <a:lstStyle/>
          <a:p>
            <a:r>
              <a:rPr lang="en-GB" sz="2000" b="1" dirty="0"/>
              <a:t>Dan </a:t>
            </a:r>
            <a:r>
              <a:rPr lang="en-GB" sz="2000" b="1" dirty="0" err="1"/>
              <a:t>Boneh</a:t>
            </a:r>
            <a:r>
              <a:rPr lang="en-GB" sz="2000" b="1" dirty="0"/>
              <a:t>  </a:t>
            </a:r>
            <a:r>
              <a:rPr lang="en-GB" sz="2000" dirty="0"/>
              <a:t>Stanford University </a:t>
            </a:r>
          </a:p>
          <a:p>
            <a:r>
              <a:rPr lang="en-GB" sz="2000" b="1" dirty="0"/>
              <a:t>Alexandra </a:t>
            </a:r>
            <a:r>
              <a:rPr lang="en-GB" sz="2000" b="1" dirty="0" err="1"/>
              <a:t>Boldyreva</a:t>
            </a:r>
            <a:r>
              <a:rPr lang="en-GB" sz="2000" b="1" dirty="0"/>
              <a:t>  </a:t>
            </a:r>
            <a:r>
              <a:rPr lang="en-GB" sz="2000" dirty="0"/>
              <a:t>Georgia Tech University </a:t>
            </a:r>
          </a:p>
          <a:p>
            <a:r>
              <a:rPr lang="en-GB" sz="2000" b="1" dirty="0"/>
              <a:t>Ian Goldberg </a:t>
            </a:r>
            <a:r>
              <a:rPr lang="en-GB" sz="2000" dirty="0"/>
              <a:t>University of Waterloo </a:t>
            </a:r>
          </a:p>
          <a:p>
            <a:r>
              <a:rPr lang="en-GB" sz="2000" b="1" dirty="0"/>
              <a:t>Nadia </a:t>
            </a:r>
            <a:r>
              <a:rPr lang="en-GB" sz="2000" b="1" dirty="0" err="1"/>
              <a:t>Heninger</a:t>
            </a:r>
            <a:r>
              <a:rPr lang="en-GB" sz="2000" b="1" dirty="0"/>
              <a:t> </a:t>
            </a:r>
            <a:r>
              <a:rPr lang="en-GB" sz="2000" dirty="0"/>
              <a:t>University of Pennsylvania </a:t>
            </a:r>
          </a:p>
          <a:p>
            <a:r>
              <a:rPr lang="en-GB" sz="2000" b="1" dirty="0"/>
              <a:t>Brian A. </a:t>
            </a:r>
            <a:r>
              <a:rPr lang="en-GB" sz="2000" b="1" dirty="0" err="1"/>
              <a:t>LaMacchia</a:t>
            </a:r>
            <a:r>
              <a:rPr lang="en-GB" sz="2000" b="1" dirty="0"/>
              <a:t> </a:t>
            </a:r>
            <a:r>
              <a:rPr lang="en-GB" sz="2000" dirty="0"/>
              <a:t>Microsoft Research </a:t>
            </a:r>
          </a:p>
          <a:p>
            <a:r>
              <a:rPr lang="en-GB" sz="2000" b="1" dirty="0" err="1"/>
              <a:t>Anja</a:t>
            </a:r>
            <a:r>
              <a:rPr lang="en-GB" sz="2000" b="1" dirty="0"/>
              <a:t> Lehmann </a:t>
            </a:r>
            <a:r>
              <a:rPr lang="en-GB" sz="2000" dirty="0"/>
              <a:t>IBM Research Zurich </a:t>
            </a:r>
          </a:p>
          <a:p>
            <a:r>
              <a:rPr lang="en-GB" sz="2000" b="1" dirty="0" err="1"/>
              <a:t>Aggelos</a:t>
            </a:r>
            <a:r>
              <a:rPr lang="en-GB" sz="2000" b="1" dirty="0"/>
              <a:t> </a:t>
            </a:r>
            <a:r>
              <a:rPr lang="en-GB" sz="2000" b="1" dirty="0" err="1"/>
              <a:t>Kiayias</a:t>
            </a:r>
            <a:r>
              <a:rPr lang="en-GB" sz="2000" b="1" dirty="0"/>
              <a:t> </a:t>
            </a:r>
            <a:r>
              <a:rPr lang="en-GB" sz="2000" dirty="0"/>
              <a:t>University of Edinburgh </a:t>
            </a:r>
          </a:p>
          <a:p>
            <a:r>
              <a:rPr lang="en-GB" sz="2000" b="1" dirty="0"/>
              <a:t>Kenneth G. Paterson </a:t>
            </a:r>
            <a:r>
              <a:rPr lang="en-GB" sz="2000" dirty="0"/>
              <a:t>Royal Holloway University of London </a:t>
            </a:r>
          </a:p>
          <a:p>
            <a:r>
              <a:rPr lang="en-GB" sz="2000" b="1" dirty="0"/>
              <a:t>Thomas </a:t>
            </a:r>
            <a:r>
              <a:rPr lang="en-GB" sz="2000" b="1" dirty="0" err="1"/>
              <a:t>Ristenpart</a:t>
            </a:r>
            <a:r>
              <a:rPr lang="en-GB" sz="2000" b="1" dirty="0"/>
              <a:t>  </a:t>
            </a:r>
            <a:r>
              <a:rPr lang="en-GB" sz="2000" dirty="0"/>
              <a:t>Cornell Tech </a:t>
            </a:r>
          </a:p>
          <a:p>
            <a:r>
              <a:rPr lang="en-GB" sz="2000" b="1" dirty="0"/>
              <a:t>Thomas </a:t>
            </a:r>
            <a:r>
              <a:rPr lang="en-GB" sz="2000" b="1" dirty="0" err="1"/>
              <a:t>Shrimpton</a:t>
            </a:r>
            <a:r>
              <a:rPr lang="en-GB" sz="2000" b="1" dirty="0"/>
              <a:t> </a:t>
            </a:r>
            <a:r>
              <a:rPr lang="en-GB" sz="2000" dirty="0"/>
              <a:t>University of Florida </a:t>
            </a:r>
          </a:p>
          <a:p>
            <a:r>
              <a:rPr lang="en-GB" sz="2000" b="1" dirty="0"/>
              <a:t>Brian </a:t>
            </a:r>
            <a:r>
              <a:rPr lang="en-GB" sz="2000" b="1" dirty="0" err="1"/>
              <a:t>Sniffen</a:t>
            </a:r>
            <a:r>
              <a:rPr lang="en-GB" sz="2000" b="1" dirty="0"/>
              <a:t>  </a:t>
            </a:r>
            <a:r>
              <a:rPr lang="en-GB" sz="2000" dirty="0" err="1"/>
              <a:t>Akamai</a:t>
            </a:r>
            <a:r>
              <a:rPr lang="en-GB" sz="2000" dirty="0"/>
              <a:t> </a:t>
            </a:r>
          </a:p>
          <a:p>
            <a:r>
              <a:rPr lang="en-GB" sz="2000" b="1" dirty="0"/>
              <a:t>Nicholas T. Sullivan </a:t>
            </a:r>
            <a:r>
              <a:rPr lang="en-GB" sz="2000" dirty="0" err="1"/>
              <a:t>Cloudflare</a:t>
            </a:r>
            <a:r>
              <a:rPr lang="en-GB" sz="2000" dirty="0"/>
              <a:t> </a:t>
            </a:r>
          </a:p>
          <a:p>
            <a:pPr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75294" y="1649506"/>
            <a:ext cx="525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 is the Same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Weds 12.00: </a:t>
            </a:r>
            <a:r>
              <a:rPr lang="en-GB" dirty="0" err="1"/>
              <a:t>Levchin</a:t>
            </a:r>
            <a:r>
              <a:rPr lang="en-GB" dirty="0"/>
              <a:t> Prize</a:t>
            </a:r>
          </a:p>
          <a:p>
            <a:pPr lvl="1">
              <a:buNone/>
            </a:pPr>
            <a:r>
              <a:rPr lang="en-GB" dirty="0"/>
              <a:t>We will be awarding the two </a:t>
            </a:r>
            <a:r>
              <a:rPr lang="en-GB" dirty="0" err="1"/>
              <a:t>Levchin</a:t>
            </a:r>
            <a:r>
              <a:rPr lang="en-GB" dirty="0"/>
              <a:t> prizes for 2018</a:t>
            </a:r>
          </a:p>
          <a:p>
            <a:pPr lvl="1">
              <a:buNone/>
            </a:pPr>
            <a:r>
              <a:rPr lang="en-GB" dirty="0"/>
              <a:t>Who will win this year? It could be you!</a:t>
            </a:r>
          </a:p>
          <a:p>
            <a:pPr lvl="1"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Thurs 12.15: Lightning Talks</a:t>
            </a:r>
          </a:p>
          <a:p>
            <a:pPr lvl="1">
              <a:buNone/>
            </a:pPr>
            <a:r>
              <a:rPr lang="en-GB" dirty="0"/>
              <a:t>Queue up to give a two minute pitch</a:t>
            </a:r>
          </a:p>
          <a:p>
            <a:pPr lvl="1">
              <a:buNone/>
            </a:pPr>
            <a:r>
              <a:rPr lang="en-GB" dirty="0"/>
              <a:t>No slides, just your wits and charisma</a:t>
            </a:r>
          </a:p>
          <a:p>
            <a:pPr lvl="1"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Keeping Current/Timely</a:t>
            </a:r>
          </a:p>
          <a:p>
            <a:pPr lvl="1">
              <a:buNone/>
            </a:pPr>
            <a:r>
              <a:rPr lang="en-GB" dirty="0"/>
              <a:t>Special talk Thurs on Spectre </a:t>
            </a:r>
            <a:r>
              <a:rPr lang="en-GB"/>
              <a:t>and Meltdown </a:t>
            </a:r>
            <a:r>
              <a:rPr lang="en-GB" dirty="0"/>
              <a:t>by </a:t>
            </a:r>
            <a:r>
              <a:rPr lang="en-GB" dirty="0" err="1"/>
              <a:t>Jann</a:t>
            </a:r>
            <a:r>
              <a:rPr lang="en-GB" dirty="0"/>
              <a:t> Horn</a:t>
            </a:r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RWC 2019....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Will be in Bay Area, probably San Jose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See RWC web page for </a:t>
            </a:r>
          </a:p>
          <a:p>
            <a:pPr lvl="1"/>
            <a:r>
              <a:rPr lang="en-GB" sz="2800" dirty="0"/>
              <a:t>Suggesting invited speakers</a:t>
            </a:r>
          </a:p>
          <a:p>
            <a:pPr lvl="1"/>
            <a:r>
              <a:rPr lang="en-GB" sz="2800" dirty="0"/>
              <a:t>Suggesting </a:t>
            </a:r>
            <a:r>
              <a:rPr lang="en-GB" sz="2800" dirty="0" err="1"/>
              <a:t>Levchin</a:t>
            </a:r>
            <a:r>
              <a:rPr lang="en-GB" sz="2800" dirty="0"/>
              <a:t> winners</a:t>
            </a:r>
          </a:p>
          <a:p>
            <a:pPr lvl="1"/>
            <a:r>
              <a:rPr lang="en-GB" sz="2800" dirty="0"/>
              <a:t>Details of contributed talks procedure (coming soon)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510</Words>
  <Application>Microsoft Office PowerPoint</Application>
  <PresentationFormat>Widescreen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 Light</vt:lpstr>
      <vt:lpstr>Arial</vt:lpstr>
      <vt:lpstr>Ravie</vt:lpstr>
      <vt:lpstr>Segoe UI Black</vt:lpstr>
      <vt:lpstr>Calibri</vt:lpstr>
      <vt:lpstr>Office Theme</vt:lpstr>
      <vt:lpstr>Real-World Crypto 2018  January 10-12, Zurich</vt:lpstr>
      <vt:lpstr>2018 is Different</vt:lpstr>
      <vt:lpstr>Where Are You From?</vt:lpstr>
      <vt:lpstr>2018 is Different</vt:lpstr>
      <vt:lpstr>2018 is Different</vt:lpstr>
      <vt:lpstr>2018 is Different</vt:lpstr>
      <vt:lpstr>RWC 2018 Contributed Talks Committee</vt:lpstr>
      <vt:lpstr>2018 is the Same</vt:lpstr>
      <vt:lpstr>RWC 2019....</vt:lpstr>
      <vt:lpstr>Local Information</vt:lpstr>
      <vt:lpstr>Local Information </vt:lpstr>
      <vt:lpstr>Social Media</vt:lpstr>
      <vt:lpstr>Big Thanks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Lehmann</dc:creator>
  <cp:lastModifiedBy>Anja Lehmann</cp:lastModifiedBy>
  <cp:revision>34</cp:revision>
  <dcterms:created xsi:type="dcterms:W3CDTF">2018-01-05T10:47:04Z</dcterms:created>
  <dcterms:modified xsi:type="dcterms:W3CDTF">2018-01-09T22:08:13Z</dcterms:modified>
</cp:coreProperties>
</file>